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64" r:id="rId16"/>
    <p:sldId id="265" r:id="rId17"/>
    <p:sldId id="266" r:id="rId18"/>
    <p:sldId id="273" r:id="rId19"/>
    <p:sldId id="274" r:id="rId20"/>
    <p:sldId id="275" r:id="rId2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  <a:srgbClr val="DDDDDD"/>
    <a:srgbClr val="777777"/>
    <a:srgbClr val="BBE0E3"/>
    <a:srgbClr val="000099"/>
    <a:srgbClr val="33CC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0" autoAdjust="0"/>
    <p:restoredTop sz="94858" autoAdjust="0"/>
  </p:normalViewPr>
  <p:slideViewPr>
    <p:cSldViewPr snapToGrid="0">
      <p:cViewPr varScale="1">
        <p:scale>
          <a:sx n="83" d="100"/>
          <a:sy n="83" d="100"/>
        </p:scale>
        <p:origin x="72" y="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e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11" Type="http://schemas.openxmlformats.org/officeDocument/2006/relationships/image" Target="../media/image82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emf"/><Relationship Id="rId9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4" Type="http://schemas.openxmlformats.org/officeDocument/2006/relationships/image" Target="../media/image9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4" Type="http://schemas.openxmlformats.org/officeDocument/2006/relationships/image" Target="../media/image9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7" Type="http://schemas.openxmlformats.org/officeDocument/2006/relationships/image" Target="../media/image108.e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7.emf"/><Relationship Id="rId5" Type="http://schemas.openxmlformats.org/officeDocument/2006/relationships/image" Target="../media/image106.wmf"/><Relationship Id="rId4" Type="http://schemas.openxmlformats.org/officeDocument/2006/relationships/image" Target="../media/image10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4" Type="http://schemas.openxmlformats.org/officeDocument/2006/relationships/image" Target="../media/image1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wmf"/><Relationship Id="rId4" Type="http://schemas.openxmlformats.org/officeDocument/2006/relationships/image" Target="../media/image27.emf"/><Relationship Id="rId9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6.emf"/><Relationship Id="rId7" Type="http://schemas.openxmlformats.org/officeDocument/2006/relationships/image" Target="../media/image39.wmf"/><Relationship Id="rId2" Type="http://schemas.openxmlformats.org/officeDocument/2006/relationships/image" Target="../media/image35.emf"/><Relationship Id="rId1" Type="http://schemas.openxmlformats.org/officeDocument/2006/relationships/image" Target="../media/image34.emf"/><Relationship Id="rId6" Type="http://schemas.openxmlformats.org/officeDocument/2006/relationships/image" Target="NULL"/><Relationship Id="rId5" Type="http://schemas.openxmlformats.org/officeDocument/2006/relationships/image" Target="../media/image38.emf"/><Relationship Id="rId10" Type="http://schemas.openxmlformats.org/officeDocument/2006/relationships/image" Target="../media/image42.wmf"/><Relationship Id="rId4" Type="http://schemas.openxmlformats.org/officeDocument/2006/relationships/image" Target="../media/image37.emf"/><Relationship Id="rId9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5.emf"/><Relationship Id="rId7" Type="http://schemas.openxmlformats.org/officeDocument/2006/relationships/image" Target="../media/image41.wmf"/><Relationship Id="rId12" Type="http://schemas.openxmlformats.org/officeDocument/2006/relationships/image" Target="../media/image51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0.wmf"/><Relationship Id="rId11" Type="http://schemas.openxmlformats.org/officeDocument/2006/relationships/image" Target="../media/image50.wmf"/><Relationship Id="rId5" Type="http://schemas.openxmlformats.org/officeDocument/2006/relationships/image" Target="../media/image39.wmf"/><Relationship Id="rId10" Type="http://schemas.openxmlformats.org/officeDocument/2006/relationships/image" Target="../media/image49.wmf"/><Relationship Id="rId4" Type="http://schemas.openxmlformats.org/officeDocument/2006/relationships/image" Target="../media/image46.emf"/><Relationship Id="rId9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58C8399-0F51-4BA4-87CA-CEF1D52CDB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05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FDAFB1-B665-4EA5-991D-E143456345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2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DA83F-C76D-42EC-8388-D8376AA045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0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092B22-E811-4854-B784-F88865324D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6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461FC-9C56-45AF-9EA9-DCC3C7A046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379E9-2F43-470C-B3A7-CAD2604B16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1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A3B0B1-4305-4FE6-9C52-ECBD76E97A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0BC27-EBED-4BD4-8DF4-73104B52A4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7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986085-5055-41AC-8914-B199F0138F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ECF5E2-7087-4EEB-B796-08E2C11073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4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59664-023E-45F9-AC43-32B0798970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4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4FDB2-37BE-4AA9-8B43-5F7B09D8BE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2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C2A3C09-EB51-4868-A9E6-869EF4FCC79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5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59.e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66.bin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63.e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70.e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7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emf"/><Relationship Id="rId20" Type="http://schemas.openxmlformats.org/officeDocument/2006/relationships/image" Target="../media/image8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7.bin"/><Relationship Id="rId24" Type="http://schemas.openxmlformats.org/officeDocument/2006/relationships/image" Target="../media/image82.wmf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10" Type="http://schemas.openxmlformats.org/officeDocument/2006/relationships/image" Target="../media/image75.emf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77.wmf"/><Relationship Id="rId22" Type="http://schemas.openxmlformats.org/officeDocument/2006/relationships/image" Target="../media/image8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87.emf"/><Relationship Id="rId3" Type="http://schemas.openxmlformats.org/officeDocument/2006/relationships/image" Target="../media/image88.jpeg"/><Relationship Id="rId7" Type="http://schemas.openxmlformats.org/officeDocument/2006/relationships/image" Target="../media/image84.emf"/><Relationship Id="rId12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86.emf"/><Relationship Id="rId5" Type="http://schemas.openxmlformats.org/officeDocument/2006/relationships/image" Target="../media/image83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0.emf"/><Relationship Id="rId11" Type="http://schemas.openxmlformats.org/officeDocument/2006/relationships/image" Target="../media/image92.emf"/><Relationship Id="rId5" Type="http://schemas.openxmlformats.org/officeDocument/2006/relationships/oleObject" Target="../embeddings/oleObject90.bin"/><Relationship Id="rId10" Type="http://schemas.openxmlformats.org/officeDocument/2006/relationships/oleObject" Target="../embeddings/oleObject92.bin"/><Relationship Id="rId4" Type="http://schemas.openxmlformats.org/officeDocument/2006/relationships/image" Target="../media/image89.emf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image" Target="../media/image98.png"/><Relationship Id="rId7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8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0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113.png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12.wmf"/><Relationship Id="rId5" Type="http://schemas.openxmlformats.org/officeDocument/2006/relationships/image" Target="../media/image109.wmf"/><Relationship Id="rId10" Type="http://schemas.openxmlformats.org/officeDocument/2006/relationships/oleObject" Target="../embeddings/oleObject110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1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0.e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9.emf"/><Relationship Id="rId22" Type="http://schemas.openxmlformats.org/officeDocument/2006/relationships/image" Target="../media/image3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40.w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40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23" Type="http://schemas.openxmlformats.org/officeDocument/2006/relationships/image" Target="../media/image43.png"/><Relationship Id="rId10" Type="http://schemas.openxmlformats.org/officeDocument/2006/relationships/image" Target="../media/image37.emf"/><Relationship Id="rId19" Type="http://schemas.openxmlformats.org/officeDocument/2006/relationships/oleObject" Target="../embeddings/oleObject39.bin"/><Relationship Id="rId4" Type="http://schemas.openxmlformats.org/officeDocument/2006/relationships/image" Target="../media/image34.emf"/><Relationship Id="rId9" Type="http://schemas.openxmlformats.org/officeDocument/2006/relationships/oleObject" Target="../embeddings/oleObject34.bin"/><Relationship Id="rId14" Type="http://schemas.openxmlformats.org/officeDocument/2006/relationships/image" Target="NULL"/><Relationship Id="rId22" Type="http://schemas.openxmlformats.org/officeDocument/2006/relationships/image" Target="../media/image4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47.wmf"/><Relationship Id="rId26" Type="http://schemas.openxmlformats.org/officeDocument/2006/relationships/image" Target="../media/image51.e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wmf"/><Relationship Id="rId20" Type="http://schemas.openxmlformats.org/officeDocument/2006/relationships/image" Target="../media/image48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50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52.wmf"/><Relationship Id="rId10" Type="http://schemas.openxmlformats.org/officeDocument/2006/relationships/image" Target="../media/image46.emf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40.wmf"/><Relationship Id="rId22" Type="http://schemas.openxmlformats.org/officeDocument/2006/relationships/image" Target="../media/image49.wmf"/><Relationship Id="rId27" Type="http://schemas.openxmlformats.org/officeDocument/2006/relationships/oleObject" Target="../embeddings/oleObject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0080" y="6245225"/>
            <a:ext cx="426720" cy="476250"/>
          </a:xfrm>
        </p:spPr>
        <p:txBody>
          <a:bodyPr/>
          <a:lstStyle/>
          <a:p>
            <a:fld id="{A1A7EE8D-2D4D-40CA-8174-10732F6332BC}" type="slidenum">
              <a:rPr lang="en-US"/>
              <a:pPr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4000" y="162644"/>
            <a:ext cx="8890000" cy="614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3200" dirty="0">
                <a:solidFill>
                  <a:srgbClr val="000000"/>
                </a:solidFill>
              </a:rPr>
              <a:t>Lecture </a:t>
            </a:r>
            <a:r>
              <a:rPr lang="en-US" sz="3200" dirty="0" smtClean="0">
                <a:solidFill>
                  <a:srgbClr val="000000"/>
                </a:solidFill>
              </a:rPr>
              <a:t>11 </a:t>
            </a:r>
            <a:r>
              <a:rPr lang="en-US" sz="3200" dirty="0">
                <a:solidFill>
                  <a:srgbClr val="000000"/>
                </a:solidFill>
              </a:rPr>
              <a:t>(Chapter 13)</a:t>
            </a:r>
          </a:p>
          <a:p>
            <a:pPr lvl="0">
              <a:lnSpc>
                <a:spcPct val="135000"/>
              </a:lnSpc>
              <a:spcAft>
                <a:spcPts val="0"/>
              </a:spcAft>
            </a:pPr>
            <a:r>
              <a:rPr lang="en-US" sz="3200" b="1" u="sng" dirty="0">
                <a:solidFill>
                  <a:srgbClr val="000000"/>
                </a:solidFill>
              </a:rPr>
              <a:t>Objectives</a:t>
            </a:r>
          </a:p>
          <a:p>
            <a:pPr lvl="0">
              <a:spcAft>
                <a:spcPct val="30000"/>
              </a:spcAft>
            </a:pPr>
            <a:r>
              <a:rPr lang="en-US" sz="2800" dirty="0">
                <a:solidFill>
                  <a:srgbClr val="000000"/>
                </a:solidFill>
              </a:rPr>
              <a:t>Formulate and solve mass transfer problems under </a:t>
            </a:r>
            <a:r>
              <a:rPr lang="en-US" sz="2800" b="1" u="sng" dirty="0">
                <a:solidFill>
                  <a:srgbClr val="000000"/>
                </a:solidFill>
              </a:rPr>
              <a:t>unsteady state conditions</a:t>
            </a:r>
            <a:r>
              <a:rPr lang="en-US" sz="2800" dirty="0">
                <a:solidFill>
                  <a:srgbClr val="000000"/>
                </a:solidFill>
              </a:rPr>
              <a:t> considering the following situations:</a:t>
            </a:r>
          </a:p>
          <a:p>
            <a:pPr lvl="1" indent="-457200">
              <a:spcAft>
                <a:spcPct val="30000"/>
              </a:spcAft>
              <a:buFontTx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Concentration does not change with position but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changes with time (</a:t>
            </a:r>
            <a:r>
              <a:rPr lang="en-US" sz="2800" b="1" dirty="0">
                <a:solidFill>
                  <a:srgbClr val="FF0000"/>
                </a:solidFill>
              </a:rPr>
              <a:t>similar to the lumped </a:t>
            </a:r>
            <a:r>
              <a:rPr lang="en-US" sz="2800" b="1" dirty="0" smtClean="0">
                <a:solidFill>
                  <a:srgbClr val="FF0000"/>
                </a:solidFill>
              </a:rPr>
              <a:t>model for heat transfer</a:t>
            </a:r>
            <a:r>
              <a:rPr lang="en-US" sz="2800" dirty="0" smtClean="0">
                <a:solidFill>
                  <a:srgbClr val="000000"/>
                </a:solidFill>
              </a:rPr>
              <a:t>)</a:t>
            </a:r>
            <a:endParaRPr lang="en-US" sz="2800" dirty="0">
              <a:solidFill>
                <a:srgbClr val="000000"/>
              </a:solidFill>
            </a:endParaRPr>
          </a:p>
          <a:p>
            <a:pPr lvl="1" indent="-457200">
              <a:spcAft>
                <a:spcPct val="30000"/>
              </a:spcAft>
              <a:buFontTx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Concentration changes </a:t>
            </a:r>
            <a:r>
              <a:rPr lang="en-US" sz="2800" u="sng" dirty="0">
                <a:solidFill>
                  <a:srgbClr val="FF0000"/>
                </a:solidFill>
              </a:rPr>
              <a:t>with time and position</a:t>
            </a:r>
            <a:r>
              <a:rPr lang="en-US" sz="2800" dirty="0">
                <a:solidFill>
                  <a:srgbClr val="000000"/>
                </a:solidFill>
              </a:rPr>
              <a:t> but the geometry is a simple slab</a:t>
            </a:r>
          </a:p>
          <a:p>
            <a:pPr lvl="1" indent="-457200">
              <a:spcAft>
                <a:spcPct val="30000"/>
              </a:spcAft>
              <a:buFontTx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Mass transfer in a semi-infinite region so it occurs 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near the surface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E8C29-C88A-4B2D-8BE8-2012BE4985D7}" type="slidenum">
              <a:rPr lang="en-US"/>
              <a:pPr/>
              <a:t>10</a:t>
            </a:fld>
            <a:endParaRPr lang="en-US"/>
          </a:p>
        </p:txBody>
      </p:sp>
      <p:graphicFrame>
        <p:nvGraphicFramePr>
          <p:cNvPr id="1822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71794"/>
              </p:ext>
            </p:extLst>
          </p:nvPr>
        </p:nvGraphicFramePr>
        <p:xfrm>
          <a:off x="415925" y="1233488"/>
          <a:ext cx="8272463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1" name="Equation" r:id="rId3" imgW="3416040" imgH="507960" progId="Equation.DSMT4">
                  <p:embed/>
                </p:oleObj>
              </mc:Choice>
              <mc:Fallback>
                <p:oleObj name="Equation" r:id="rId3" imgW="3416040" imgH="507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233488"/>
                        <a:ext cx="8272463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782638" y="176213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sp>
        <p:nvSpPr>
          <p:cNvPr id="182278" name="Text Box 6"/>
          <p:cNvSpPr txBox="1">
            <a:spLocks noChangeArrowheads="1"/>
          </p:cNvSpPr>
          <p:nvPr/>
        </p:nvSpPr>
        <p:spPr bwMode="auto">
          <a:xfrm>
            <a:off x="873440" y="2712522"/>
            <a:ext cx="56797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for long </a:t>
            </a:r>
            <a:r>
              <a:rPr lang="en-US" dirty="0" smtClean="0"/>
              <a:t>times, </a:t>
            </a:r>
            <a:r>
              <a:rPr lang="en-US" dirty="0"/>
              <a:t>exponents with n &gt;0 become negligible</a:t>
            </a:r>
          </a:p>
        </p:txBody>
      </p:sp>
      <p:graphicFrame>
        <p:nvGraphicFramePr>
          <p:cNvPr id="1822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1281"/>
              </p:ext>
            </p:extLst>
          </p:nvPr>
        </p:nvGraphicFramePr>
        <p:xfrm>
          <a:off x="1244600" y="3219450"/>
          <a:ext cx="5921375" cy="1423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2" name="Equation" r:id="rId5" imgW="2108160" imgH="507960" progId="Equation.DSMT4">
                  <p:embed/>
                </p:oleObj>
              </mc:Choice>
              <mc:Fallback>
                <p:oleObj name="Equation" r:id="rId5" imgW="210816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3219450"/>
                        <a:ext cx="5921375" cy="1423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2154"/>
              </p:ext>
            </p:extLst>
          </p:nvPr>
        </p:nvGraphicFramePr>
        <p:xfrm>
          <a:off x="601663" y="4789488"/>
          <a:ext cx="7777162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03" name="Equation" r:id="rId7" imgW="2768400" imgH="469800" progId="Equation.DSMT4">
                  <p:embed/>
                </p:oleObj>
              </mc:Choice>
              <mc:Fallback>
                <p:oleObj name="Equation" r:id="rId7" imgW="2768400" imgH="469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663" y="4789488"/>
                        <a:ext cx="7777162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17879-0A79-405C-ADB7-8FCB97FCB05F}" type="slidenum">
              <a:rPr lang="en-US"/>
              <a:pPr/>
              <a:t>11</a:t>
            </a:fld>
            <a:endParaRPr lang="en-US"/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82638" y="176213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475750" y="1170096"/>
            <a:ext cx="2046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i="1" dirty="0"/>
              <a:t>Long Times</a:t>
            </a:r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898257"/>
              </p:ext>
            </p:extLst>
          </p:nvPr>
        </p:nvGraphicFramePr>
        <p:xfrm>
          <a:off x="1524000" y="1608170"/>
          <a:ext cx="59785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79" name="Equation" r:id="rId3" imgW="2768400" imgH="469800" progId="Equation.DSMT4">
                  <p:embed/>
                </p:oleObj>
              </mc:Choice>
              <mc:Fallback>
                <p:oleObj name="Equation" r:id="rId3" imgW="2768400" imgH="469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608170"/>
                        <a:ext cx="597852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Line 7"/>
          <p:cNvSpPr>
            <a:spLocks noChangeShapeType="1"/>
          </p:cNvSpPr>
          <p:nvPr/>
        </p:nvSpPr>
        <p:spPr bwMode="auto">
          <a:xfrm flipV="1">
            <a:off x="2590800" y="2905125"/>
            <a:ext cx="0" cy="2722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04" name="Line 8"/>
          <p:cNvSpPr>
            <a:spLocks noChangeShapeType="1"/>
          </p:cNvSpPr>
          <p:nvPr/>
        </p:nvSpPr>
        <p:spPr bwMode="auto">
          <a:xfrm>
            <a:off x="2387600" y="5516563"/>
            <a:ext cx="4256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33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60982"/>
              </p:ext>
            </p:extLst>
          </p:nvPr>
        </p:nvGraphicFramePr>
        <p:xfrm>
          <a:off x="707549" y="2696368"/>
          <a:ext cx="18653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0" name="Equation" r:id="rId5" imgW="863280" imgH="457200" progId="Equation.DSMT4">
                  <p:embed/>
                </p:oleObj>
              </mc:Choice>
              <mc:Fallback>
                <p:oleObj name="Equation" r:id="rId5" imgW="863280" imgH="457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9" y="2696368"/>
                        <a:ext cx="1865312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6" name="Object 10"/>
          <p:cNvGraphicFramePr>
            <a:graphicFrameLocks noChangeAspect="1"/>
          </p:cNvGraphicFramePr>
          <p:nvPr/>
        </p:nvGraphicFramePr>
        <p:xfrm>
          <a:off x="6321425" y="5580063"/>
          <a:ext cx="2460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1" name="Equation" r:id="rId7" imgW="114120" imgH="177480" progId="Equation.3">
                  <p:embed/>
                </p:oleObj>
              </mc:Choice>
              <mc:Fallback>
                <p:oleObj name="Equation" r:id="rId7" imgW="114120" imgH="17748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425" y="5580063"/>
                        <a:ext cx="246063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7" name="Line 11"/>
          <p:cNvSpPr>
            <a:spLocks noChangeShapeType="1"/>
          </p:cNvSpPr>
          <p:nvPr/>
        </p:nvSpPr>
        <p:spPr bwMode="auto">
          <a:xfrm>
            <a:off x="3454400" y="3606800"/>
            <a:ext cx="1952625" cy="1381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08" name="Line 12"/>
          <p:cNvSpPr>
            <a:spLocks noChangeShapeType="1"/>
          </p:cNvSpPr>
          <p:nvPr/>
        </p:nvSpPr>
        <p:spPr bwMode="auto">
          <a:xfrm>
            <a:off x="2671763" y="3068638"/>
            <a:ext cx="750887" cy="517525"/>
          </a:xfrm>
          <a:prstGeom prst="line">
            <a:avLst/>
          </a:prstGeom>
          <a:noFill/>
          <a:ln w="9525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33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054745"/>
              </p:ext>
            </p:extLst>
          </p:nvPr>
        </p:nvGraphicFramePr>
        <p:xfrm>
          <a:off x="4055204" y="3208196"/>
          <a:ext cx="2511425" cy="94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82" name="Equation" r:id="rId9" imgW="1218960" imgH="457200" progId="Equation.3">
                  <p:embed/>
                </p:oleObj>
              </mc:Choice>
              <mc:Fallback>
                <p:oleObj name="Equation" r:id="rId9" imgW="121896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204" y="3208196"/>
                        <a:ext cx="2511425" cy="940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0" name="Freeform 14"/>
          <p:cNvSpPr>
            <a:spLocks/>
          </p:cNvSpPr>
          <p:nvPr/>
        </p:nvSpPr>
        <p:spPr bwMode="auto">
          <a:xfrm>
            <a:off x="4378325" y="3902075"/>
            <a:ext cx="852488" cy="273050"/>
          </a:xfrm>
          <a:custGeom>
            <a:avLst/>
            <a:gdLst>
              <a:gd name="T0" fmla="*/ 493 w 537"/>
              <a:gd name="T1" fmla="*/ 0 h 172"/>
              <a:gd name="T2" fmla="*/ 455 w 537"/>
              <a:gd name="T3" fmla="*/ 140 h 172"/>
              <a:gd name="T4" fmla="*/ 0 w 537"/>
              <a:gd name="T5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37" h="172">
                <a:moveTo>
                  <a:pt x="493" y="0"/>
                </a:moveTo>
                <a:cubicBezTo>
                  <a:pt x="515" y="55"/>
                  <a:pt x="537" y="111"/>
                  <a:pt x="455" y="140"/>
                </a:cubicBezTo>
                <a:cubicBezTo>
                  <a:pt x="373" y="169"/>
                  <a:pt x="186" y="170"/>
                  <a:pt x="0" y="17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1" name="Line 15"/>
          <p:cNvSpPr>
            <a:spLocks noChangeShapeType="1"/>
          </p:cNvSpPr>
          <p:nvPr/>
        </p:nvSpPr>
        <p:spPr bwMode="auto">
          <a:xfrm>
            <a:off x="3403600" y="3932238"/>
            <a:ext cx="1952625" cy="13811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2" name="Freeform 16"/>
          <p:cNvSpPr>
            <a:spLocks/>
          </p:cNvSpPr>
          <p:nvPr/>
        </p:nvSpPr>
        <p:spPr bwMode="auto">
          <a:xfrm>
            <a:off x="2692400" y="2927350"/>
            <a:ext cx="1090460" cy="90488"/>
          </a:xfrm>
          <a:custGeom>
            <a:avLst/>
            <a:gdLst>
              <a:gd name="T0" fmla="*/ 985 w 985"/>
              <a:gd name="T1" fmla="*/ 0 h 250"/>
              <a:gd name="T2" fmla="*/ 0 w 985"/>
              <a:gd name="T3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85" h="250">
                <a:moveTo>
                  <a:pt x="985" y="0"/>
                </a:moveTo>
                <a:cubicBezTo>
                  <a:pt x="985" y="0"/>
                  <a:pt x="492" y="125"/>
                  <a:pt x="0" y="2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3" name="Text Box 17"/>
          <p:cNvSpPr txBox="1">
            <a:spLocks noChangeArrowheads="1"/>
          </p:cNvSpPr>
          <p:nvPr/>
        </p:nvSpPr>
        <p:spPr bwMode="auto">
          <a:xfrm>
            <a:off x="3883025" y="2781300"/>
            <a:ext cx="12811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Intercept =</a:t>
            </a:r>
            <a:endParaRPr lang="en-US" dirty="0"/>
          </a:p>
        </p:txBody>
      </p:sp>
      <p:sp>
        <p:nvSpPr>
          <p:cNvPr id="183314" name="Line 18"/>
          <p:cNvSpPr>
            <a:spLocks noChangeShapeType="1"/>
          </p:cNvSpPr>
          <p:nvPr/>
        </p:nvSpPr>
        <p:spPr bwMode="auto">
          <a:xfrm>
            <a:off x="2651125" y="3413125"/>
            <a:ext cx="750888" cy="517525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5" name="Freeform 19"/>
          <p:cNvSpPr>
            <a:spLocks/>
          </p:cNvSpPr>
          <p:nvPr/>
        </p:nvSpPr>
        <p:spPr bwMode="auto">
          <a:xfrm>
            <a:off x="4500563" y="3921125"/>
            <a:ext cx="911225" cy="762000"/>
          </a:xfrm>
          <a:custGeom>
            <a:avLst/>
            <a:gdLst>
              <a:gd name="T0" fmla="*/ 448 w 574"/>
              <a:gd name="T1" fmla="*/ 0 h 480"/>
              <a:gd name="T2" fmla="*/ 499 w 574"/>
              <a:gd name="T3" fmla="*/ 256 h 480"/>
              <a:gd name="T4" fmla="*/ 0 w 574"/>
              <a:gd name="T5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4" h="480">
                <a:moveTo>
                  <a:pt x="448" y="0"/>
                </a:moveTo>
                <a:cubicBezTo>
                  <a:pt x="511" y="88"/>
                  <a:pt x="574" y="176"/>
                  <a:pt x="499" y="256"/>
                </a:cubicBezTo>
                <a:cubicBezTo>
                  <a:pt x="424" y="336"/>
                  <a:pt x="212" y="408"/>
                  <a:pt x="0" y="4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6" name="Line 20"/>
          <p:cNvSpPr>
            <a:spLocks noChangeShapeType="1"/>
          </p:cNvSpPr>
          <p:nvPr/>
        </p:nvSpPr>
        <p:spPr bwMode="auto">
          <a:xfrm>
            <a:off x="3170238" y="4125913"/>
            <a:ext cx="1952625" cy="1381125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7" name="Line 21"/>
          <p:cNvSpPr>
            <a:spLocks noChangeShapeType="1"/>
          </p:cNvSpPr>
          <p:nvPr/>
        </p:nvSpPr>
        <p:spPr bwMode="auto">
          <a:xfrm>
            <a:off x="2611438" y="3736975"/>
            <a:ext cx="506412" cy="365125"/>
          </a:xfrm>
          <a:prstGeom prst="line">
            <a:avLst/>
          </a:prstGeom>
          <a:noFill/>
          <a:ln w="952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3318" name="Freeform 22"/>
          <p:cNvSpPr>
            <a:spLocks/>
          </p:cNvSpPr>
          <p:nvPr/>
        </p:nvSpPr>
        <p:spPr bwMode="auto">
          <a:xfrm>
            <a:off x="4551363" y="3921125"/>
            <a:ext cx="1112837" cy="1149350"/>
          </a:xfrm>
          <a:custGeom>
            <a:avLst/>
            <a:gdLst>
              <a:gd name="T0" fmla="*/ 442 w 701"/>
              <a:gd name="T1" fmla="*/ 0 h 724"/>
              <a:gd name="T2" fmla="*/ 627 w 701"/>
              <a:gd name="T3" fmla="*/ 282 h 724"/>
              <a:gd name="T4" fmla="*/ 0 w 701"/>
              <a:gd name="T5" fmla="*/ 724 h 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01" h="724">
                <a:moveTo>
                  <a:pt x="442" y="0"/>
                </a:moveTo>
                <a:cubicBezTo>
                  <a:pt x="571" y="80"/>
                  <a:pt x="701" y="161"/>
                  <a:pt x="627" y="282"/>
                </a:cubicBezTo>
                <a:cubicBezTo>
                  <a:pt x="553" y="403"/>
                  <a:pt x="276" y="563"/>
                  <a:pt x="0" y="7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5336764" y="4604444"/>
            <a:ext cx="984662" cy="219207"/>
          </a:xfrm>
          <a:custGeom>
            <a:avLst/>
            <a:gdLst>
              <a:gd name="T0" fmla="*/ 985 w 985"/>
              <a:gd name="T1" fmla="*/ 0 h 250"/>
              <a:gd name="T2" fmla="*/ 0 w 985"/>
              <a:gd name="T3" fmla="*/ 250 h 25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85" h="250">
                <a:moveTo>
                  <a:pt x="985" y="0"/>
                </a:moveTo>
                <a:cubicBezTo>
                  <a:pt x="985" y="0"/>
                  <a:pt x="492" y="125"/>
                  <a:pt x="0" y="25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" name="TextBox 1"/>
          <p:cNvSpPr txBox="1"/>
          <p:nvPr/>
        </p:nvSpPr>
        <p:spPr>
          <a:xfrm>
            <a:off x="6453187" y="3898295"/>
            <a:ext cx="2465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  <a:latin typeface="Informal Roman" panose="030604020304060B0204" pitchFamily="66" charset="0"/>
              </a:rPr>
              <a:t>Changes with time t</a:t>
            </a:r>
          </a:p>
          <a:p>
            <a:r>
              <a:rPr lang="en-US" sz="2400" i="1" dirty="0" smtClean="0">
                <a:solidFill>
                  <a:srgbClr val="0000FF"/>
                </a:solidFill>
                <a:latin typeface="Informal Roman" panose="030604020304060B0204" pitchFamily="66" charset="0"/>
              </a:rPr>
              <a:t>In one fixed position</a:t>
            </a:r>
          </a:p>
          <a:p>
            <a:r>
              <a:rPr lang="en-US" sz="2400" i="1" dirty="0" smtClean="0">
                <a:solidFill>
                  <a:srgbClr val="0000FF"/>
                </a:solidFill>
                <a:latin typeface="Informal Roman" panose="030604020304060B0204" pitchFamily="66" charset="0"/>
              </a:rPr>
              <a:t>In this case one value of x</a:t>
            </a:r>
            <a:endParaRPr lang="en-US" sz="2400" i="1" dirty="0">
              <a:solidFill>
                <a:srgbClr val="0000FF"/>
              </a:solidFill>
              <a:latin typeface="Informal Roman" panose="030604020304060B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42057" y="2596568"/>
                <a:ext cx="175663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nor/>
                            </m:r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 ​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nor/>
                                </m:r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57" y="2596568"/>
                <a:ext cx="1756635" cy="7146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C3A97-7AD1-421E-9CC3-AE02F20EC27F}" type="slidenum">
              <a:rPr lang="en-US"/>
              <a:pPr/>
              <a:t>12</a:t>
            </a:fld>
            <a:endParaRPr lang="en-US"/>
          </a:p>
        </p:txBody>
      </p:sp>
      <p:graphicFrame>
        <p:nvGraphicFramePr>
          <p:cNvPr id="184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372185"/>
              </p:ext>
            </p:extLst>
          </p:nvPr>
        </p:nvGraphicFramePr>
        <p:xfrm>
          <a:off x="1363663" y="1038225"/>
          <a:ext cx="59245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4" name="Equation" r:id="rId3" imgW="2743200" imgH="469800" progId="Equation.DSMT4">
                  <p:embed/>
                </p:oleObj>
              </mc:Choice>
              <mc:Fallback>
                <p:oleObj name="Equation" r:id="rId3" imgW="274320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1038225"/>
                        <a:ext cx="592455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2854325" y="439738"/>
            <a:ext cx="2855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Spatial Average</a:t>
            </a:r>
          </a:p>
        </p:txBody>
      </p:sp>
      <p:graphicFrame>
        <p:nvGraphicFramePr>
          <p:cNvPr id="1843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766551"/>
              </p:ext>
            </p:extLst>
          </p:nvPr>
        </p:nvGraphicFramePr>
        <p:xfrm>
          <a:off x="390525" y="2092325"/>
          <a:ext cx="256063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5" name="Equation" r:id="rId5" imgW="1257120" imgH="482400" progId="Equation.DSMT4">
                  <p:embed/>
                </p:oleObj>
              </mc:Choice>
              <mc:Fallback>
                <p:oleObj name="Equation" r:id="rId5" imgW="1257120" imgH="4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2092325"/>
                        <a:ext cx="2560638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771414"/>
              </p:ext>
            </p:extLst>
          </p:nvPr>
        </p:nvGraphicFramePr>
        <p:xfrm>
          <a:off x="3875871" y="2060575"/>
          <a:ext cx="4608512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6" name="Equation" r:id="rId7" imgW="2133360" imgH="469800" progId="Equation.DSMT4">
                  <p:embed/>
                </p:oleObj>
              </mc:Choice>
              <mc:Fallback>
                <p:oleObj name="Equation" r:id="rId7" imgW="2133360" imgH="469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871" y="2060575"/>
                        <a:ext cx="4608512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2" name="Line 12"/>
          <p:cNvSpPr>
            <a:spLocks noChangeShapeType="1"/>
          </p:cNvSpPr>
          <p:nvPr/>
        </p:nvSpPr>
        <p:spPr bwMode="auto">
          <a:xfrm>
            <a:off x="3144251" y="2566987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184341" name="Group 21"/>
          <p:cNvGrpSpPr>
            <a:grpSpLocks/>
          </p:cNvGrpSpPr>
          <p:nvPr/>
        </p:nvGrpSpPr>
        <p:grpSpPr bwMode="auto">
          <a:xfrm>
            <a:off x="1981200" y="3119438"/>
            <a:ext cx="4724400" cy="2992437"/>
            <a:chOff x="1120" y="2093"/>
            <a:chExt cx="2976" cy="1885"/>
          </a:xfrm>
        </p:grpSpPr>
        <p:sp>
          <p:nvSpPr>
            <p:cNvPr id="184328" name="Line 8"/>
            <p:cNvSpPr>
              <a:spLocks noChangeShapeType="1"/>
            </p:cNvSpPr>
            <p:nvPr/>
          </p:nvSpPr>
          <p:spPr bwMode="auto">
            <a:xfrm flipV="1">
              <a:off x="1504" y="2093"/>
              <a:ext cx="0" cy="16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84329" name="Line 9"/>
            <p:cNvSpPr>
              <a:spLocks noChangeShapeType="1"/>
            </p:cNvSpPr>
            <p:nvPr/>
          </p:nvSpPr>
          <p:spPr bwMode="auto">
            <a:xfrm>
              <a:off x="1472" y="3699"/>
              <a:ext cx="2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84330" name="Freeform 10"/>
            <p:cNvSpPr>
              <a:spLocks/>
            </p:cNvSpPr>
            <p:nvPr/>
          </p:nvSpPr>
          <p:spPr bwMode="auto">
            <a:xfrm>
              <a:off x="1683" y="2976"/>
              <a:ext cx="1690" cy="576"/>
            </a:xfrm>
            <a:custGeom>
              <a:avLst/>
              <a:gdLst>
                <a:gd name="T0" fmla="*/ 0 w 1690"/>
                <a:gd name="T1" fmla="*/ 0 h 576"/>
                <a:gd name="T2" fmla="*/ 192 w 1690"/>
                <a:gd name="T3" fmla="*/ 243 h 576"/>
                <a:gd name="T4" fmla="*/ 506 w 1690"/>
                <a:gd name="T5" fmla="*/ 397 h 576"/>
                <a:gd name="T6" fmla="*/ 1011 w 1690"/>
                <a:gd name="T7" fmla="*/ 512 h 576"/>
                <a:gd name="T8" fmla="*/ 1690 w 1690"/>
                <a:gd name="T9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0" h="576">
                  <a:moveTo>
                    <a:pt x="0" y="0"/>
                  </a:moveTo>
                  <a:cubicBezTo>
                    <a:pt x="54" y="88"/>
                    <a:pt x="108" y="177"/>
                    <a:pt x="192" y="243"/>
                  </a:cubicBezTo>
                  <a:cubicBezTo>
                    <a:pt x="276" y="309"/>
                    <a:pt x="369" y="352"/>
                    <a:pt x="506" y="397"/>
                  </a:cubicBezTo>
                  <a:cubicBezTo>
                    <a:pt x="643" y="442"/>
                    <a:pt x="814" y="482"/>
                    <a:pt x="1011" y="512"/>
                  </a:cubicBezTo>
                  <a:cubicBezTo>
                    <a:pt x="1208" y="542"/>
                    <a:pt x="1576" y="565"/>
                    <a:pt x="1690" y="576"/>
                  </a:cubicBezTo>
                </a:path>
              </a:pathLst>
            </a:custGeom>
            <a:noFill/>
            <a:ln w="254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84331" name="Freeform 11"/>
            <p:cNvSpPr>
              <a:spLocks/>
            </p:cNvSpPr>
            <p:nvPr/>
          </p:nvSpPr>
          <p:spPr bwMode="auto">
            <a:xfrm>
              <a:off x="1523" y="2483"/>
              <a:ext cx="154" cy="493"/>
            </a:xfrm>
            <a:custGeom>
              <a:avLst/>
              <a:gdLst>
                <a:gd name="T0" fmla="*/ 154 w 154"/>
                <a:gd name="T1" fmla="*/ 493 h 493"/>
                <a:gd name="T2" fmla="*/ 103 w 154"/>
                <a:gd name="T3" fmla="*/ 397 h 493"/>
                <a:gd name="T4" fmla="*/ 39 w 154"/>
                <a:gd name="T5" fmla="*/ 205 h 493"/>
                <a:gd name="T6" fmla="*/ 13 w 154"/>
                <a:gd name="T7" fmla="*/ 90 h 493"/>
                <a:gd name="T8" fmla="*/ 0 w 154"/>
                <a:gd name="T9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493">
                  <a:moveTo>
                    <a:pt x="154" y="493"/>
                  </a:moveTo>
                  <a:cubicBezTo>
                    <a:pt x="138" y="469"/>
                    <a:pt x="122" y="445"/>
                    <a:pt x="103" y="397"/>
                  </a:cubicBezTo>
                  <a:cubicBezTo>
                    <a:pt x="84" y="349"/>
                    <a:pt x="54" y="256"/>
                    <a:pt x="39" y="205"/>
                  </a:cubicBezTo>
                  <a:cubicBezTo>
                    <a:pt x="24" y="154"/>
                    <a:pt x="19" y="124"/>
                    <a:pt x="13" y="90"/>
                  </a:cubicBezTo>
                  <a:cubicBezTo>
                    <a:pt x="7" y="56"/>
                    <a:pt x="3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84333" name="Text Box 13"/>
            <p:cNvSpPr txBox="1">
              <a:spLocks noChangeArrowheads="1"/>
            </p:cNvSpPr>
            <p:nvPr/>
          </p:nvSpPr>
          <p:spPr bwMode="auto">
            <a:xfrm>
              <a:off x="2860" y="3747"/>
              <a:ext cx="5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Time, t</a:t>
              </a:r>
            </a:p>
          </p:txBody>
        </p:sp>
        <p:graphicFrame>
          <p:nvGraphicFramePr>
            <p:cNvPr id="184334" name="Object 14"/>
            <p:cNvGraphicFramePr>
              <a:graphicFrameLocks noChangeAspect="1"/>
            </p:cNvGraphicFramePr>
            <p:nvPr/>
          </p:nvGraphicFramePr>
          <p:xfrm>
            <a:off x="1120" y="2855"/>
            <a:ext cx="325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27" name="Equation" r:id="rId9" imgW="253800" imgH="228600" progId="Equation.3">
                    <p:embed/>
                  </p:oleObj>
                </mc:Choice>
                <mc:Fallback>
                  <p:oleObj name="Equation" r:id="rId9" imgW="2538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0" y="2855"/>
                          <a:ext cx="325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35" name="Object 15"/>
            <p:cNvGraphicFramePr>
              <a:graphicFrameLocks noChangeAspect="1"/>
            </p:cNvGraphicFramePr>
            <p:nvPr/>
          </p:nvGraphicFramePr>
          <p:xfrm>
            <a:off x="1283" y="2319"/>
            <a:ext cx="178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28" name="Equation" r:id="rId11" imgW="139680" imgH="215640" progId="Equation.3">
                    <p:embed/>
                  </p:oleObj>
                </mc:Choice>
                <mc:Fallback>
                  <p:oleObj name="Equation" r:id="rId11" imgW="139680" imgH="21564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3" y="2319"/>
                          <a:ext cx="178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36" name="Object 16"/>
            <p:cNvGraphicFramePr>
              <a:graphicFrameLocks noChangeAspect="1"/>
            </p:cNvGraphicFramePr>
            <p:nvPr/>
          </p:nvGraphicFramePr>
          <p:xfrm>
            <a:off x="1265" y="3377"/>
            <a:ext cx="194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29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5" y="3377"/>
                          <a:ext cx="194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40" name="Line 20"/>
            <p:cNvSpPr>
              <a:spLocks noChangeShapeType="1"/>
            </p:cNvSpPr>
            <p:nvPr/>
          </p:nvSpPr>
          <p:spPr bwMode="auto">
            <a:xfrm>
              <a:off x="1510" y="3584"/>
              <a:ext cx="2087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aphicFrame>
        <p:nvGraphicFramePr>
          <p:cNvPr id="1843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981077"/>
              </p:ext>
            </p:extLst>
          </p:nvPr>
        </p:nvGraphicFramePr>
        <p:xfrm>
          <a:off x="3271520" y="3357563"/>
          <a:ext cx="4160838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0" name="Equation" r:id="rId15" imgW="2120760" imgH="419040" progId="Equation.DSMT4">
                  <p:embed/>
                </p:oleObj>
              </mc:Choice>
              <mc:Fallback>
                <p:oleObj name="Equation" r:id="rId15" imgW="2120760" imgH="41904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520" y="3357563"/>
                        <a:ext cx="4160838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43" name="Freeform 23"/>
          <p:cNvSpPr>
            <a:spLocks/>
          </p:cNvSpPr>
          <p:nvPr/>
        </p:nvSpPr>
        <p:spPr bwMode="auto">
          <a:xfrm>
            <a:off x="3475038" y="4186238"/>
            <a:ext cx="1287462" cy="833437"/>
          </a:xfrm>
          <a:custGeom>
            <a:avLst/>
            <a:gdLst>
              <a:gd name="T0" fmla="*/ 646 w 677"/>
              <a:gd name="T1" fmla="*/ 0 h 519"/>
              <a:gd name="T2" fmla="*/ 569 w 677"/>
              <a:gd name="T3" fmla="*/ 237 h 519"/>
              <a:gd name="T4" fmla="*/ 0 w 677"/>
              <a:gd name="T5" fmla="*/ 51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7" h="519">
                <a:moveTo>
                  <a:pt x="646" y="0"/>
                </a:moveTo>
                <a:cubicBezTo>
                  <a:pt x="661" y="75"/>
                  <a:pt x="677" y="151"/>
                  <a:pt x="569" y="237"/>
                </a:cubicBezTo>
                <a:cubicBezTo>
                  <a:pt x="461" y="323"/>
                  <a:pt x="230" y="421"/>
                  <a:pt x="0" y="51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45EE0-DBCB-4CB0-9668-02A142F95628}" type="slidenum">
              <a:rPr lang="en-US"/>
              <a:pPr/>
              <a:t>13</a:t>
            </a:fld>
            <a:endParaRPr lang="en-US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1320800" y="137478"/>
            <a:ext cx="66087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b="1" u="sng" dirty="0"/>
              <a:t>Concentration Changes with Size</a:t>
            </a:r>
          </a:p>
        </p:txBody>
      </p:sp>
      <p:graphicFrame>
        <p:nvGraphicFramePr>
          <p:cNvPr id="1863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492983"/>
              </p:ext>
            </p:extLst>
          </p:nvPr>
        </p:nvGraphicFramePr>
        <p:xfrm>
          <a:off x="1935163" y="784225"/>
          <a:ext cx="474503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80" name="Equation" r:id="rId3" imgW="2197080" imgH="469800" progId="Equation.DSMT4">
                  <p:embed/>
                </p:oleObj>
              </mc:Choice>
              <mc:Fallback>
                <p:oleObj name="Equation" r:id="rId3" imgW="219708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784225"/>
                        <a:ext cx="474503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AutoShape 6"/>
          <p:cNvSpPr>
            <a:spLocks noChangeArrowheads="1"/>
          </p:cNvSpPr>
          <p:nvPr/>
        </p:nvSpPr>
        <p:spPr bwMode="auto">
          <a:xfrm>
            <a:off x="3982718" y="1827530"/>
            <a:ext cx="263525" cy="529590"/>
          </a:xfrm>
          <a:prstGeom prst="downArrow">
            <a:avLst>
              <a:gd name="adj1" fmla="val 50000"/>
              <a:gd name="adj2" fmla="val 656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graphicFrame>
        <p:nvGraphicFramePr>
          <p:cNvPr id="1863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222358"/>
              </p:ext>
            </p:extLst>
          </p:nvPr>
        </p:nvGraphicFramePr>
        <p:xfrm>
          <a:off x="1765300" y="2357438"/>
          <a:ext cx="449580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81" name="Equation" r:id="rId5" imgW="2082600" imgH="507960" progId="Equation.DSMT4">
                  <p:embed/>
                </p:oleObj>
              </mc:Choice>
              <mc:Fallback>
                <p:oleObj name="Equation" r:id="rId5" imgW="208260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2357438"/>
                        <a:ext cx="449580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6" name="Text Box 8"/>
          <p:cNvSpPr txBox="1">
            <a:spLocks noChangeArrowheads="1"/>
          </p:cNvSpPr>
          <p:nvPr/>
        </p:nvSpPr>
        <p:spPr bwMode="auto">
          <a:xfrm>
            <a:off x="1128752" y="4596884"/>
            <a:ext cx="6933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for a given system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D and concentration </a:t>
            </a:r>
            <a:r>
              <a:rPr lang="en-US" i="1" dirty="0" smtClean="0">
                <a:solidFill>
                  <a:srgbClr val="FF0000"/>
                </a:solidFill>
              </a:rPr>
              <a:t>profile (i.e. </a:t>
            </a:r>
            <a:r>
              <a:rPr lang="en-US" i="1" dirty="0" err="1" smtClean="0">
                <a:solidFill>
                  <a:schemeClr val="tx2"/>
                </a:solidFill>
              </a:rPr>
              <a:t>c</a:t>
            </a:r>
            <a:r>
              <a:rPr lang="en-US" i="1" baseline="-25000" dirty="0" err="1" smtClean="0">
                <a:solidFill>
                  <a:schemeClr val="tx2"/>
                </a:solidFill>
              </a:rPr>
              <a:t>avg</a:t>
            </a:r>
            <a:r>
              <a:rPr lang="en-US" i="1" dirty="0" smtClean="0">
                <a:solidFill>
                  <a:srgbClr val="FF0000"/>
                </a:solidFill>
              </a:rPr>
              <a:t> (t))known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82494" y="5007372"/>
            <a:ext cx="5089525" cy="1497013"/>
            <a:chOff x="2974974" y="5150882"/>
            <a:chExt cx="5089525" cy="1497013"/>
          </a:xfrm>
        </p:grpSpPr>
        <p:graphicFrame>
          <p:nvGraphicFramePr>
            <p:cNvPr id="186377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0155951"/>
                </p:ext>
              </p:extLst>
            </p:nvPr>
          </p:nvGraphicFramePr>
          <p:xfrm>
            <a:off x="2974974" y="5455682"/>
            <a:ext cx="1412875" cy="727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82" name="Equation" r:id="rId7" imgW="393480" imgH="203040" progId="Equation.3">
                    <p:embed/>
                  </p:oleObj>
                </mc:Choice>
                <mc:Fallback>
                  <p:oleObj name="Equation" r:id="rId7" imgW="393480" imgH="203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4974" y="5455682"/>
                          <a:ext cx="1412875" cy="727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378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100042"/>
                </p:ext>
              </p:extLst>
            </p:nvPr>
          </p:nvGraphicFramePr>
          <p:xfrm>
            <a:off x="4786312" y="5646182"/>
            <a:ext cx="823912" cy="587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83" name="Equation" r:id="rId9" imgW="266400" imgH="190440" progId="Equation.3">
                    <p:embed/>
                  </p:oleObj>
                </mc:Choice>
                <mc:Fallback>
                  <p:oleObj name="Equation" r:id="rId9" imgW="266400" imgH="1904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312" y="5646182"/>
                          <a:ext cx="823912" cy="587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379" name="AutoShape 11"/>
            <p:cNvSpPr>
              <a:spLocks/>
            </p:cNvSpPr>
            <p:nvPr/>
          </p:nvSpPr>
          <p:spPr bwMode="auto">
            <a:xfrm>
              <a:off x="5629274" y="5174695"/>
              <a:ext cx="193675" cy="1473200"/>
            </a:xfrm>
            <a:prstGeom prst="leftBrace">
              <a:avLst>
                <a:gd name="adj1" fmla="val 6338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380" name="Text Box 12"/>
            <p:cNvSpPr txBox="1">
              <a:spLocks noChangeArrowheads="1"/>
            </p:cNvSpPr>
            <p:nvPr/>
          </p:nvSpPr>
          <p:spPr bwMode="auto">
            <a:xfrm>
              <a:off x="5861049" y="5150882"/>
              <a:ext cx="2203450" cy="1465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half thickness (slab)</a:t>
              </a:r>
            </a:p>
            <a:p>
              <a:endParaRPr lang="en-US"/>
            </a:p>
            <a:p>
              <a:r>
                <a:rPr lang="en-US"/>
                <a:t>Radius (cylinder)</a:t>
              </a:r>
            </a:p>
            <a:p>
              <a:endParaRPr lang="en-US"/>
            </a:p>
            <a:p>
              <a:r>
                <a:rPr lang="en-US"/>
                <a:t>Radius (sphere)</a:t>
              </a: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570726"/>
              </p:ext>
            </p:extLst>
          </p:nvPr>
        </p:nvGraphicFramePr>
        <p:xfrm>
          <a:off x="1841500" y="3514725"/>
          <a:ext cx="43434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84" name="Equation" r:id="rId11" imgW="2006280" imgH="507960" progId="Equation.DSMT4">
                  <p:embed/>
                </p:oleObj>
              </mc:Choice>
              <mc:Fallback>
                <p:oleObj name="Equation" r:id="rId11" imgW="200628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500" y="3514725"/>
                        <a:ext cx="43434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73440" y="6336665"/>
            <a:ext cx="406400" cy="287655"/>
          </a:xfrm>
        </p:spPr>
        <p:txBody>
          <a:bodyPr/>
          <a:lstStyle/>
          <a:p>
            <a:fld id="{6BCDB0D9-305E-4C87-BF43-12A8CCCB77D6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558800" y="277813"/>
            <a:ext cx="75914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u="sng"/>
              <a:t>UNSTEADY MASS TRANSFER </a:t>
            </a:r>
          </a:p>
          <a:p>
            <a:pPr algn="ctr"/>
            <a:r>
              <a:rPr lang="en-US" sz="2800" u="sng"/>
              <a:t>Internal and external mass transfer are present</a:t>
            </a:r>
          </a:p>
        </p:txBody>
      </p:sp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506413" y="1385888"/>
            <a:ext cx="2151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Heat Transfer</a:t>
            </a:r>
          </a:p>
        </p:txBody>
      </p:sp>
      <p:graphicFrame>
        <p:nvGraphicFramePr>
          <p:cNvPr id="187398" name="Object 6"/>
          <p:cNvGraphicFramePr>
            <a:graphicFrameLocks noChangeAspect="1"/>
          </p:cNvGraphicFramePr>
          <p:nvPr/>
        </p:nvGraphicFramePr>
        <p:xfrm>
          <a:off x="3219450" y="1658938"/>
          <a:ext cx="4760913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47" name="Equation" r:id="rId3" imgW="1955520" imgH="457200" progId="Equation.3">
                  <p:embed/>
                </p:oleObj>
              </mc:Choice>
              <mc:Fallback>
                <p:oleObj name="Equation" r:id="rId3" imgW="195552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1658938"/>
                        <a:ext cx="4760913" cy="111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1208088" y="2011363"/>
            <a:ext cx="914400" cy="141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87400" name="Object 8"/>
          <p:cNvGraphicFramePr>
            <a:graphicFrameLocks noChangeAspect="1"/>
          </p:cNvGraphicFramePr>
          <p:nvPr/>
        </p:nvGraphicFramePr>
        <p:xfrm>
          <a:off x="2597150" y="2914650"/>
          <a:ext cx="347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48" name="Equation" r:id="rId5" imgW="190440" imgH="203040" progId="Equation.3">
                  <p:embed/>
                </p:oleObj>
              </mc:Choice>
              <mc:Fallback>
                <p:oleObj name="Equation" r:id="rId5" imgW="19044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2914650"/>
                        <a:ext cx="347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1" name="Line 9"/>
          <p:cNvSpPr>
            <a:spLocks noChangeShapeType="1"/>
          </p:cNvSpPr>
          <p:nvPr/>
        </p:nvSpPr>
        <p:spPr bwMode="auto">
          <a:xfrm>
            <a:off x="1676400" y="1909763"/>
            <a:ext cx="0" cy="16160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740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66899"/>
              </p:ext>
            </p:extLst>
          </p:nvPr>
        </p:nvGraphicFramePr>
        <p:xfrm>
          <a:off x="2124075" y="2245996"/>
          <a:ext cx="9715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49" name="Equation" r:id="rId7" imgW="533160" imgH="266400" progId="Equation.3">
                  <p:embed/>
                </p:oleObj>
              </mc:Choice>
              <mc:Fallback>
                <p:oleObj name="Equation" r:id="rId7" imgW="533160" imgH="266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45996"/>
                        <a:ext cx="9715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3" name="Freeform 11"/>
          <p:cNvSpPr>
            <a:spLocks/>
          </p:cNvSpPr>
          <p:nvPr/>
        </p:nvSpPr>
        <p:spPr bwMode="auto">
          <a:xfrm>
            <a:off x="1209675" y="2179638"/>
            <a:ext cx="914400" cy="522287"/>
          </a:xfrm>
          <a:custGeom>
            <a:avLst/>
            <a:gdLst>
              <a:gd name="T0" fmla="*/ 0 w 576"/>
              <a:gd name="T1" fmla="*/ 310 h 329"/>
              <a:gd name="T2" fmla="*/ 275 w 576"/>
              <a:gd name="T3" fmla="*/ 3 h 329"/>
              <a:gd name="T4" fmla="*/ 576 w 576"/>
              <a:gd name="T5" fmla="*/ 32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29">
                <a:moveTo>
                  <a:pt x="0" y="310"/>
                </a:moveTo>
                <a:cubicBezTo>
                  <a:pt x="89" y="155"/>
                  <a:pt x="179" y="0"/>
                  <a:pt x="275" y="3"/>
                </a:cubicBezTo>
                <a:cubicBezTo>
                  <a:pt x="371" y="6"/>
                  <a:pt x="473" y="167"/>
                  <a:pt x="576" y="329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740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286573"/>
              </p:ext>
            </p:extLst>
          </p:nvPr>
        </p:nvGraphicFramePr>
        <p:xfrm>
          <a:off x="1355725" y="2701925"/>
          <a:ext cx="12255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0" name="Equation" r:id="rId9" imgW="850680" imgH="457200" progId="Equation.3">
                  <p:embed/>
                </p:oleObj>
              </mc:Choice>
              <mc:Fallback>
                <p:oleObj name="Equation" r:id="rId9" imgW="85068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2701925"/>
                        <a:ext cx="12255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5" name="Text Box 13"/>
          <p:cNvSpPr txBox="1">
            <a:spLocks noChangeArrowheads="1"/>
          </p:cNvSpPr>
          <p:nvPr/>
        </p:nvSpPr>
        <p:spPr bwMode="auto">
          <a:xfrm>
            <a:off x="506413" y="3660775"/>
            <a:ext cx="2252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u="sng"/>
              <a:t>Mass Transfer</a:t>
            </a:r>
          </a:p>
        </p:txBody>
      </p:sp>
      <p:sp>
        <p:nvSpPr>
          <p:cNvPr id="187406" name="Freeform 14"/>
          <p:cNvSpPr>
            <a:spLocks/>
          </p:cNvSpPr>
          <p:nvPr/>
        </p:nvSpPr>
        <p:spPr bwMode="auto">
          <a:xfrm>
            <a:off x="2124075" y="2701925"/>
            <a:ext cx="457200" cy="387350"/>
          </a:xfrm>
          <a:custGeom>
            <a:avLst/>
            <a:gdLst>
              <a:gd name="T0" fmla="*/ 0 w 288"/>
              <a:gd name="T1" fmla="*/ 0 h 244"/>
              <a:gd name="T2" fmla="*/ 70 w 288"/>
              <a:gd name="T3" fmla="*/ 116 h 244"/>
              <a:gd name="T4" fmla="*/ 192 w 288"/>
              <a:gd name="T5" fmla="*/ 212 h 244"/>
              <a:gd name="T6" fmla="*/ 288 w 288"/>
              <a:gd name="T7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" h="244">
                <a:moveTo>
                  <a:pt x="0" y="0"/>
                </a:moveTo>
                <a:cubicBezTo>
                  <a:pt x="19" y="40"/>
                  <a:pt x="38" y="81"/>
                  <a:pt x="70" y="116"/>
                </a:cubicBezTo>
                <a:cubicBezTo>
                  <a:pt x="102" y="151"/>
                  <a:pt x="156" y="191"/>
                  <a:pt x="192" y="212"/>
                </a:cubicBezTo>
                <a:cubicBezTo>
                  <a:pt x="228" y="233"/>
                  <a:pt x="258" y="238"/>
                  <a:pt x="288" y="244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7407" name="Rectangle 15"/>
          <p:cNvSpPr>
            <a:spLocks noChangeArrowheads="1"/>
          </p:cNvSpPr>
          <p:nvPr/>
        </p:nvSpPr>
        <p:spPr bwMode="auto">
          <a:xfrm>
            <a:off x="965200" y="4419600"/>
            <a:ext cx="914400" cy="141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87408" name="Object 16"/>
          <p:cNvGraphicFramePr>
            <a:graphicFrameLocks noChangeAspect="1"/>
          </p:cNvGraphicFramePr>
          <p:nvPr/>
        </p:nvGraphicFramePr>
        <p:xfrm>
          <a:off x="2349500" y="5329238"/>
          <a:ext cx="5826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1" name="Equation" r:id="rId11" imgW="317160" imgH="253800" progId="Equation.3">
                  <p:embed/>
                </p:oleObj>
              </mc:Choice>
              <mc:Fallback>
                <p:oleObj name="Equation" r:id="rId11" imgW="317160" imgH="253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5329238"/>
                        <a:ext cx="58261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9" name="Line 17"/>
          <p:cNvSpPr>
            <a:spLocks noChangeShapeType="1"/>
          </p:cNvSpPr>
          <p:nvPr/>
        </p:nvSpPr>
        <p:spPr bwMode="auto">
          <a:xfrm>
            <a:off x="1433513" y="4318000"/>
            <a:ext cx="0" cy="16160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7410" name="Object 18"/>
          <p:cNvGraphicFramePr>
            <a:graphicFrameLocks noChangeAspect="1"/>
          </p:cNvGraphicFramePr>
          <p:nvPr/>
        </p:nvGraphicFramePr>
        <p:xfrm>
          <a:off x="1868488" y="4660900"/>
          <a:ext cx="131921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2" name="Equation" r:id="rId13" imgW="723600" imgH="304560" progId="Equation.3">
                  <p:embed/>
                </p:oleObj>
              </mc:Choice>
              <mc:Fallback>
                <p:oleObj name="Equation" r:id="rId13" imgW="723600" imgH="3045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4660900"/>
                        <a:ext cx="131921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11" name="Freeform 19"/>
          <p:cNvSpPr>
            <a:spLocks/>
          </p:cNvSpPr>
          <p:nvPr/>
        </p:nvSpPr>
        <p:spPr bwMode="auto">
          <a:xfrm>
            <a:off x="966788" y="4587875"/>
            <a:ext cx="914400" cy="522288"/>
          </a:xfrm>
          <a:custGeom>
            <a:avLst/>
            <a:gdLst>
              <a:gd name="T0" fmla="*/ 0 w 576"/>
              <a:gd name="T1" fmla="*/ 310 h 329"/>
              <a:gd name="T2" fmla="*/ 275 w 576"/>
              <a:gd name="T3" fmla="*/ 3 h 329"/>
              <a:gd name="T4" fmla="*/ 576 w 576"/>
              <a:gd name="T5" fmla="*/ 32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29">
                <a:moveTo>
                  <a:pt x="0" y="310"/>
                </a:moveTo>
                <a:cubicBezTo>
                  <a:pt x="89" y="155"/>
                  <a:pt x="179" y="0"/>
                  <a:pt x="275" y="3"/>
                </a:cubicBezTo>
                <a:cubicBezTo>
                  <a:pt x="371" y="6"/>
                  <a:pt x="473" y="167"/>
                  <a:pt x="576" y="329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74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345863"/>
              </p:ext>
            </p:extLst>
          </p:nvPr>
        </p:nvGraphicFramePr>
        <p:xfrm>
          <a:off x="820738" y="5110163"/>
          <a:ext cx="15176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3" name="Equation" r:id="rId15" imgW="1054080" imgH="457200" progId="Equation.3">
                  <p:embed/>
                </p:oleObj>
              </mc:Choice>
              <mc:Fallback>
                <p:oleObj name="Equation" r:id="rId15" imgW="105408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5110163"/>
                        <a:ext cx="151765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13" name="Freeform 21"/>
          <p:cNvSpPr>
            <a:spLocks/>
          </p:cNvSpPr>
          <p:nvPr/>
        </p:nvSpPr>
        <p:spPr bwMode="auto">
          <a:xfrm>
            <a:off x="1881188" y="5110163"/>
            <a:ext cx="457200" cy="387350"/>
          </a:xfrm>
          <a:custGeom>
            <a:avLst/>
            <a:gdLst>
              <a:gd name="T0" fmla="*/ 0 w 288"/>
              <a:gd name="T1" fmla="*/ 0 h 244"/>
              <a:gd name="T2" fmla="*/ 70 w 288"/>
              <a:gd name="T3" fmla="*/ 116 h 244"/>
              <a:gd name="T4" fmla="*/ 192 w 288"/>
              <a:gd name="T5" fmla="*/ 212 h 244"/>
              <a:gd name="T6" fmla="*/ 288 w 288"/>
              <a:gd name="T7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" h="244">
                <a:moveTo>
                  <a:pt x="0" y="0"/>
                </a:moveTo>
                <a:cubicBezTo>
                  <a:pt x="19" y="40"/>
                  <a:pt x="38" y="81"/>
                  <a:pt x="70" y="116"/>
                </a:cubicBezTo>
                <a:cubicBezTo>
                  <a:pt x="102" y="151"/>
                  <a:pt x="156" y="191"/>
                  <a:pt x="192" y="212"/>
                </a:cubicBezTo>
                <a:cubicBezTo>
                  <a:pt x="228" y="233"/>
                  <a:pt x="258" y="238"/>
                  <a:pt x="288" y="244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87414" name="Object 22"/>
          <p:cNvGraphicFramePr>
            <a:graphicFrameLocks noChangeAspect="1"/>
          </p:cNvGraphicFramePr>
          <p:nvPr/>
        </p:nvGraphicFramePr>
        <p:xfrm>
          <a:off x="3176588" y="3397250"/>
          <a:ext cx="56896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4" name="Equation" r:id="rId17" imgW="2273040" imgH="457200" progId="Equation.3">
                  <p:embed/>
                </p:oleObj>
              </mc:Choice>
              <mc:Fallback>
                <p:oleObj name="Equation" r:id="rId17" imgW="2273040" imgH="457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8" y="3397250"/>
                        <a:ext cx="56896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5" name="Object 23"/>
          <p:cNvGraphicFramePr>
            <a:graphicFrameLocks noChangeAspect="1"/>
          </p:cNvGraphicFramePr>
          <p:nvPr/>
        </p:nvGraphicFramePr>
        <p:xfrm>
          <a:off x="2786063" y="4427538"/>
          <a:ext cx="8493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5" name="Equation" r:id="rId19" imgW="672840" imgH="457200" progId="Equation.3">
                  <p:embed/>
                </p:oleObj>
              </mc:Choice>
              <mc:Fallback>
                <p:oleObj name="Equation" r:id="rId19" imgW="67284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4427538"/>
                        <a:ext cx="8493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6" name="Object 24"/>
          <p:cNvGraphicFramePr>
            <a:graphicFrameLocks noChangeAspect="1"/>
          </p:cNvGraphicFramePr>
          <p:nvPr/>
        </p:nvGraphicFramePr>
        <p:xfrm>
          <a:off x="3609975" y="4603750"/>
          <a:ext cx="49847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6" name="Equation" r:id="rId21" imgW="2438280" imgH="457200" progId="Equation.3">
                  <p:embed/>
                </p:oleObj>
              </mc:Choice>
              <mc:Fallback>
                <p:oleObj name="Equation" r:id="rId21" imgW="243828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4603750"/>
                        <a:ext cx="49847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333033"/>
              </p:ext>
            </p:extLst>
          </p:nvPr>
        </p:nvGraphicFramePr>
        <p:xfrm>
          <a:off x="3559493" y="5440362"/>
          <a:ext cx="51657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57" name="Equation" r:id="rId23" imgW="2527200" imgH="482400" progId="Equation.3">
                  <p:embed/>
                </p:oleObj>
              </mc:Choice>
              <mc:Fallback>
                <p:oleObj name="Equation" r:id="rId23" imgW="2527200" imgH="4824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493" y="5440362"/>
                        <a:ext cx="516572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CB0B1-712B-456D-94FF-18925C0BEA83}" type="slidenum">
              <a:rPr lang="en-US"/>
              <a:pPr/>
              <a:t>15</a:t>
            </a:fld>
            <a:endParaRPr lang="en-US"/>
          </a:p>
        </p:txBody>
      </p:sp>
      <p:sp>
        <p:nvSpPr>
          <p:cNvPr id="179202" name="Text Box 2"/>
          <p:cNvSpPr txBox="1">
            <a:spLocks noChangeArrowheads="1"/>
          </p:cNvSpPr>
          <p:nvPr/>
        </p:nvSpPr>
        <p:spPr bwMode="auto">
          <a:xfrm>
            <a:off x="782638" y="176213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pic>
        <p:nvPicPr>
          <p:cNvPr id="179224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3" y="1349375"/>
            <a:ext cx="3836987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9225" name="Object 25"/>
          <p:cNvGraphicFramePr>
            <a:graphicFrameLocks noChangeAspect="1"/>
          </p:cNvGraphicFramePr>
          <p:nvPr/>
        </p:nvGraphicFramePr>
        <p:xfrm>
          <a:off x="1123950" y="2446338"/>
          <a:ext cx="152400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26" name="Equation" r:id="rId4" imgW="749160" imgH="431640" progId="Equation.3">
                  <p:embed/>
                </p:oleObj>
              </mc:Choice>
              <mc:Fallback>
                <p:oleObj name="Equation" r:id="rId4" imgW="749160" imgH="431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2446338"/>
                        <a:ext cx="152400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6" name="Object 26"/>
          <p:cNvGraphicFramePr>
            <a:graphicFrameLocks noChangeAspect="1"/>
          </p:cNvGraphicFramePr>
          <p:nvPr/>
        </p:nvGraphicFramePr>
        <p:xfrm>
          <a:off x="6072188" y="5183188"/>
          <a:ext cx="1133475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27" name="Equation" r:id="rId6" imgW="545760" imgH="393480" progId="Equation.3">
                  <p:embed/>
                </p:oleObj>
              </mc:Choice>
              <mc:Fallback>
                <p:oleObj name="Equation" r:id="rId6" imgW="545760" imgH="39348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5183188"/>
                        <a:ext cx="1133475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7" name="Object 27"/>
          <p:cNvGraphicFramePr>
            <a:graphicFrameLocks noChangeAspect="1"/>
          </p:cNvGraphicFramePr>
          <p:nvPr/>
        </p:nvGraphicFramePr>
        <p:xfrm>
          <a:off x="6689725" y="2632075"/>
          <a:ext cx="15271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28" name="Equation" r:id="rId8" imgW="736560" imgH="431640" progId="Equation.3">
                  <p:embed/>
                </p:oleObj>
              </mc:Choice>
              <mc:Fallback>
                <p:oleObj name="Equation" r:id="rId8" imgW="73656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9725" y="2632075"/>
                        <a:ext cx="15271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8" name="Object 28"/>
          <p:cNvGraphicFramePr>
            <a:graphicFrameLocks noChangeAspect="1"/>
          </p:cNvGraphicFramePr>
          <p:nvPr/>
        </p:nvGraphicFramePr>
        <p:xfrm>
          <a:off x="6772275" y="1673225"/>
          <a:ext cx="8445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29" name="Equation" r:id="rId10" imgW="406080" imgH="393480" progId="Equation.3">
                  <p:embed/>
                </p:oleObj>
              </mc:Choice>
              <mc:Fallback>
                <p:oleObj name="Equation" r:id="rId10" imgW="406080" imgH="39348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1673225"/>
                        <a:ext cx="84455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29" name="Object 29"/>
          <p:cNvGraphicFramePr>
            <a:graphicFrameLocks noChangeAspect="1"/>
          </p:cNvGraphicFramePr>
          <p:nvPr/>
        </p:nvGraphicFramePr>
        <p:xfrm>
          <a:off x="6745288" y="3638550"/>
          <a:ext cx="11318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30" name="Equation" r:id="rId12" imgW="545760" imgH="431640" progId="Equation.3">
                  <p:embed/>
                </p:oleObj>
              </mc:Choice>
              <mc:Fallback>
                <p:oleObj name="Equation" r:id="rId12" imgW="545760" imgH="4316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288" y="3638550"/>
                        <a:ext cx="113188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30" name="Text Box 30"/>
          <p:cNvSpPr txBox="1">
            <a:spLocks noChangeArrowheads="1"/>
          </p:cNvSpPr>
          <p:nvPr/>
        </p:nvSpPr>
        <p:spPr bwMode="auto">
          <a:xfrm>
            <a:off x="944563" y="1263650"/>
            <a:ext cx="1152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SLAB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B1F77-17ED-410A-8D49-77CC092CA22F}" type="slidenum">
              <a:rPr lang="en-US"/>
              <a:pPr/>
              <a:t>16</a:t>
            </a:fld>
            <a:endParaRPr lang="en-US"/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/>
        </p:nvGraphicFramePr>
        <p:xfrm>
          <a:off x="904875" y="2187575"/>
          <a:ext cx="14986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1" name="Equation" r:id="rId3" imgW="736560" imgH="431640" progId="Equation.3">
                  <p:embed/>
                </p:oleObj>
              </mc:Choice>
              <mc:Fallback>
                <p:oleObj name="Equation" r:id="rId3" imgW="7365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75" y="2187575"/>
                        <a:ext cx="149860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0" name="Object 6"/>
          <p:cNvGraphicFramePr>
            <a:graphicFrameLocks noChangeAspect="1"/>
          </p:cNvGraphicFramePr>
          <p:nvPr/>
        </p:nvGraphicFramePr>
        <p:xfrm>
          <a:off x="6735763" y="2654300"/>
          <a:ext cx="15557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2" name="Equation" r:id="rId5" imgW="749160" imgH="431640" progId="Equation.3">
                  <p:embed/>
                </p:oleObj>
              </mc:Choice>
              <mc:Fallback>
                <p:oleObj name="Equation" r:id="rId5" imgW="7491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5763" y="2654300"/>
                        <a:ext cx="155575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31" name="Object 7"/>
          <p:cNvGraphicFramePr>
            <a:graphicFrameLocks noChangeAspect="1"/>
          </p:cNvGraphicFramePr>
          <p:nvPr/>
        </p:nvGraphicFramePr>
        <p:xfrm>
          <a:off x="7094538" y="1685925"/>
          <a:ext cx="8445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3" name="Equation" r:id="rId7" imgW="406080" imgH="393480" progId="Equation.3">
                  <p:embed/>
                </p:oleObj>
              </mc:Choice>
              <mc:Fallback>
                <p:oleObj name="Equation" r:id="rId7" imgW="40608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1685925"/>
                        <a:ext cx="84455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782638" y="155575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pic>
        <p:nvPicPr>
          <p:cNvPr id="180233" name="Picture 9" descr="Plot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1171575"/>
            <a:ext cx="4179887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0229" name="Object 5"/>
          <p:cNvGraphicFramePr>
            <a:graphicFrameLocks noChangeAspect="1"/>
          </p:cNvGraphicFramePr>
          <p:nvPr/>
        </p:nvGraphicFramePr>
        <p:xfrm>
          <a:off x="5989638" y="4997450"/>
          <a:ext cx="1133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4" name="Equation" r:id="rId10" imgW="545760" imgH="393480" progId="Equation.3">
                  <p:embed/>
                </p:oleObj>
              </mc:Choice>
              <mc:Fallback>
                <p:oleObj name="Equation" r:id="rId10" imgW="5457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4997450"/>
                        <a:ext cx="11334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4" name="Text Box 10"/>
          <p:cNvSpPr txBox="1">
            <a:spLocks noChangeArrowheads="1"/>
          </p:cNvSpPr>
          <p:nvPr/>
        </p:nvSpPr>
        <p:spPr bwMode="auto">
          <a:xfrm>
            <a:off x="385763" y="1295400"/>
            <a:ext cx="2001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CYLINDER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6C4C9-4787-4D19-ACA0-9BFC9D8009DC}" type="slidenum">
              <a:rPr lang="en-US"/>
              <a:pPr/>
              <a:t>17</a:t>
            </a:fld>
            <a:endParaRPr lang="en-US"/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82638" y="155575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pic>
        <p:nvPicPr>
          <p:cNvPr id="181253" name="Picture 5" descr="Plot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1206500"/>
            <a:ext cx="4148138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1254" name="Object 6"/>
          <p:cNvGraphicFramePr>
            <a:graphicFrameLocks noChangeAspect="1"/>
          </p:cNvGraphicFramePr>
          <p:nvPr/>
        </p:nvGraphicFramePr>
        <p:xfrm>
          <a:off x="947738" y="2640013"/>
          <a:ext cx="149860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5" name="Equation" r:id="rId4" imgW="736560" imgH="431640" progId="Equation.3">
                  <p:embed/>
                </p:oleObj>
              </mc:Choice>
              <mc:Fallback>
                <p:oleObj name="Equation" r:id="rId4" imgW="73656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2640013"/>
                        <a:ext cx="149860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6126163" y="5197475"/>
          <a:ext cx="1089025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6" name="Equation" r:id="rId6" imgW="545760" imgH="393480" progId="Equation.3">
                  <p:embed/>
                </p:oleObj>
              </mc:Choice>
              <mc:Fallback>
                <p:oleObj name="Equation" r:id="rId6" imgW="54576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6163" y="5197475"/>
                        <a:ext cx="1089025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294430"/>
              </p:ext>
            </p:extLst>
          </p:nvPr>
        </p:nvGraphicFramePr>
        <p:xfrm>
          <a:off x="6446838" y="3392488"/>
          <a:ext cx="1608137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7" name="Equation" r:id="rId8" imgW="774360" imgH="431640" progId="Equation.DSMT4">
                  <p:embed/>
                </p:oleObj>
              </mc:Choice>
              <mc:Fallback>
                <p:oleObj name="Equation" r:id="rId8" imgW="77436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3392488"/>
                        <a:ext cx="1608137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6772275" y="2371725"/>
          <a:ext cx="8445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18" name="Equation" r:id="rId10" imgW="406080" imgH="393480" progId="Equation.3">
                  <p:embed/>
                </p:oleObj>
              </mc:Choice>
              <mc:Fallback>
                <p:oleObj name="Equation" r:id="rId10" imgW="40608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2371725"/>
                        <a:ext cx="844550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8" name="Text Box 10"/>
          <p:cNvSpPr txBox="1">
            <a:spLocks noChangeArrowheads="1"/>
          </p:cNvSpPr>
          <p:nvPr/>
        </p:nvSpPr>
        <p:spPr bwMode="auto">
          <a:xfrm>
            <a:off x="549275" y="1325563"/>
            <a:ext cx="1644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u="sng"/>
              <a:t>SPHERE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7B9EF-FA7D-4E65-A62C-3167475D5C16}" type="slidenum">
              <a:rPr lang="en-US"/>
              <a:pPr/>
              <a:t>18</a:t>
            </a:fld>
            <a:endParaRPr lang="en-US"/>
          </a:p>
        </p:txBody>
      </p:sp>
      <p:sp>
        <p:nvSpPr>
          <p:cNvPr id="189442" name="Text Box 2"/>
          <p:cNvSpPr txBox="1">
            <a:spLocks noChangeArrowheads="1"/>
          </p:cNvSpPr>
          <p:nvPr/>
        </p:nvSpPr>
        <p:spPr bwMode="auto">
          <a:xfrm>
            <a:off x="1143000" y="304800"/>
            <a:ext cx="691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u="sng" dirty="0"/>
              <a:t>Transient Diffusion in a semi-infinite region</a:t>
            </a:r>
          </a:p>
        </p:txBody>
      </p:sp>
      <p:sp>
        <p:nvSpPr>
          <p:cNvPr id="189447" name="Line 7"/>
          <p:cNvSpPr>
            <a:spLocks noChangeShapeType="1"/>
          </p:cNvSpPr>
          <p:nvPr/>
        </p:nvSpPr>
        <p:spPr bwMode="auto">
          <a:xfrm>
            <a:off x="419100" y="18415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48" name="Line 8"/>
          <p:cNvSpPr>
            <a:spLocks noChangeShapeType="1"/>
          </p:cNvSpPr>
          <p:nvPr/>
        </p:nvSpPr>
        <p:spPr bwMode="auto">
          <a:xfrm>
            <a:off x="635000" y="18542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49" name="Text Box 9"/>
          <p:cNvSpPr txBox="1">
            <a:spLocks noChangeArrowheads="1"/>
          </p:cNvSpPr>
          <p:nvPr/>
        </p:nvSpPr>
        <p:spPr bwMode="auto">
          <a:xfrm>
            <a:off x="279400" y="33274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i="1"/>
              <a:t>x</a:t>
            </a:r>
          </a:p>
        </p:txBody>
      </p:sp>
      <p:sp>
        <p:nvSpPr>
          <p:cNvPr id="189452" name="Text Box 12"/>
          <p:cNvSpPr txBox="1">
            <a:spLocks noChangeArrowheads="1"/>
          </p:cNvSpPr>
          <p:nvPr/>
        </p:nvSpPr>
        <p:spPr bwMode="auto">
          <a:xfrm>
            <a:off x="1216025" y="1027113"/>
            <a:ext cx="329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Concentration in the surface </a:t>
            </a:r>
            <a:r>
              <a:rPr lang="en-US" i="1"/>
              <a:t>c</a:t>
            </a:r>
            <a:r>
              <a:rPr lang="en-US" i="1" baseline="-25000"/>
              <a:t>s</a:t>
            </a:r>
            <a:endParaRPr lang="en-US" i="1"/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3810000" y="1447800"/>
            <a:ext cx="44767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Initially the temperature of the semi-infinite</a:t>
            </a:r>
          </a:p>
          <a:p>
            <a:r>
              <a:rPr lang="en-US"/>
              <a:t>solid is </a:t>
            </a:r>
            <a:r>
              <a:rPr lang="en-US" i="1"/>
              <a:t>c</a:t>
            </a:r>
            <a:r>
              <a:rPr lang="en-US" i="1" baseline="-25000"/>
              <a:t>i</a:t>
            </a:r>
            <a:r>
              <a:rPr lang="en-US" i="1"/>
              <a:t> </a:t>
            </a:r>
            <a:r>
              <a:rPr lang="en-US"/>
              <a:t>and suddenly one of the face of the solid is exposed to a concentration </a:t>
            </a:r>
            <a:r>
              <a:rPr lang="en-US" i="1"/>
              <a:t>c</a:t>
            </a:r>
            <a:r>
              <a:rPr lang="en-US" i="1" baseline="-25000"/>
              <a:t>s</a:t>
            </a:r>
            <a:endParaRPr lang="en-US" i="1"/>
          </a:p>
        </p:txBody>
      </p:sp>
      <p:graphicFrame>
        <p:nvGraphicFramePr>
          <p:cNvPr id="189455" name="Object 15"/>
          <p:cNvGraphicFramePr>
            <a:graphicFrameLocks noChangeAspect="1"/>
          </p:cNvGraphicFramePr>
          <p:nvPr/>
        </p:nvGraphicFramePr>
        <p:xfrm>
          <a:off x="3962400" y="2514600"/>
          <a:ext cx="39878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0" name="Equation" r:id="rId3" imgW="1574640" imgH="419040" progId="Equation.3">
                  <p:embed/>
                </p:oleObj>
              </mc:Choice>
              <mc:Fallback>
                <p:oleObj name="Equation" r:id="rId3" imgW="1574640" imgH="419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514600"/>
                        <a:ext cx="39878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56" name="Line 16"/>
          <p:cNvSpPr>
            <a:spLocks noChangeShapeType="1"/>
          </p:cNvSpPr>
          <p:nvPr/>
        </p:nvSpPr>
        <p:spPr bwMode="auto">
          <a:xfrm flipV="1">
            <a:off x="7620000" y="2895600"/>
            <a:ext cx="228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57" name="Line 17"/>
          <p:cNvSpPr>
            <a:spLocks noChangeShapeType="1"/>
          </p:cNvSpPr>
          <p:nvPr/>
        </p:nvSpPr>
        <p:spPr bwMode="auto">
          <a:xfrm flipV="1">
            <a:off x="5105400" y="2590800"/>
            <a:ext cx="762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58" name="Text Box 18"/>
          <p:cNvSpPr txBox="1">
            <a:spLocks noChangeArrowheads="1"/>
          </p:cNvSpPr>
          <p:nvPr/>
        </p:nvSpPr>
        <p:spPr bwMode="auto">
          <a:xfrm>
            <a:off x="5867400" y="2438400"/>
            <a:ext cx="444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=0</a:t>
            </a:r>
          </a:p>
        </p:txBody>
      </p:sp>
      <p:sp>
        <p:nvSpPr>
          <p:cNvPr id="189459" name="Text Box 19"/>
          <p:cNvSpPr txBox="1">
            <a:spLocks noChangeArrowheads="1"/>
          </p:cNvSpPr>
          <p:nvPr/>
        </p:nvSpPr>
        <p:spPr bwMode="auto">
          <a:xfrm>
            <a:off x="7772400" y="2667000"/>
            <a:ext cx="444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=0</a:t>
            </a:r>
          </a:p>
        </p:txBody>
      </p:sp>
      <p:graphicFrame>
        <p:nvGraphicFramePr>
          <p:cNvPr id="189460" name="Object 20"/>
          <p:cNvGraphicFramePr>
            <a:graphicFrameLocks noChangeAspect="1"/>
          </p:cNvGraphicFramePr>
          <p:nvPr/>
        </p:nvGraphicFramePr>
        <p:xfrm>
          <a:off x="5562600" y="3505200"/>
          <a:ext cx="1028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1" name="Equation" r:id="rId5" imgW="406080" imgH="203040" progId="Equation.3">
                  <p:embed/>
                </p:oleObj>
              </mc:Choice>
              <mc:Fallback>
                <p:oleObj name="Equation" r:id="rId5" imgW="406080" imgH="2030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10287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1" name="Object 21"/>
          <p:cNvGraphicFramePr>
            <a:graphicFrameLocks noChangeAspect="1"/>
          </p:cNvGraphicFramePr>
          <p:nvPr/>
        </p:nvGraphicFramePr>
        <p:xfrm>
          <a:off x="3962400" y="3962400"/>
          <a:ext cx="3697288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92" name="Equation" r:id="rId7" imgW="1460160" imgH="965160" progId="Equation.3">
                  <p:embed/>
                </p:oleObj>
              </mc:Choice>
              <mc:Fallback>
                <p:oleObj name="Equation" r:id="rId7" imgW="1460160" imgH="96516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3962400"/>
                        <a:ext cx="3697288" cy="244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62" name="Text Box 22"/>
          <p:cNvSpPr txBox="1">
            <a:spLocks noChangeArrowheads="1"/>
          </p:cNvSpPr>
          <p:nvPr/>
        </p:nvSpPr>
        <p:spPr bwMode="auto">
          <a:xfrm>
            <a:off x="114300" y="1371600"/>
            <a:ext cx="768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i="1"/>
              <a:t>x=0</a:t>
            </a:r>
          </a:p>
        </p:txBody>
      </p:sp>
      <p:sp>
        <p:nvSpPr>
          <p:cNvPr id="189463" name="AutoShape 23"/>
          <p:cNvSpPr>
            <a:spLocks/>
          </p:cNvSpPr>
          <p:nvPr/>
        </p:nvSpPr>
        <p:spPr bwMode="auto">
          <a:xfrm>
            <a:off x="3810000" y="4114800"/>
            <a:ext cx="152400" cy="2133600"/>
          </a:xfrm>
          <a:prstGeom prst="leftBrace">
            <a:avLst>
              <a:gd name="adj1" fmla="val 116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9464" name="Freeform 24"/>
          <p:cNvSpPr>
            <a:spLocks/>
          </p:cNvSpPr>
          <p:nvPr/>
        </p:nvSpPr>
        <p:spPr bwMode="auto">
          <a:xfrm>
            <a:off x="876300" y="1879600"/>
            <a:ext cx="825500" cy="3695700"/>
          </a:xfrm>
          <a:custGeom>
            <a:avLst/>
            <a:gdLst>
              <a:gd name="T0" fmla="*/ 64 w 520"/>
              <a:gd name="T1" fmla="*/ 0 h 2080"/>
              <a:gd name="T2" fmla="*/ 160 w 520"/>
              <a:gd name="T3" fmla="*/ 200 h 2080"/>
              <a:gd name="T4" fmla="*/ 328 w 520"/>
              <a:gd name="T5" fmla="*/ 400 h 2080"/>
              <a:gd name="T6" fmla="*/ 376 w 520"/>
              <a:gd name="T7" fmla="*/ 616 h 2080"/>
              <a:gd name="T8" fmla="*/ 520 w 520"/>
              <a:gd name="T9" fmla="*/ 760 h 2080"/>
              <a:gd name="T10" fmla="*/ 520 w 520"/>
              <a:gd name="T11" fmla="*/ 2080 h 2080"/>
              <a:gd name="T12" fmla="*/ 320 w 520"/>
              <a:gd name="T13" fmla="*/ 1944 h 2080"/>
              <a:gd name="T14" fmla="*/ 176 w 520"/>
              <a:gd name="T15" fmla="*/ 1720 h 2080"/>
              <a:gd name="T16" fmla="*/ 8 w 520"/>
              <a:gd name="T17" fmla="*/ 1576 h 2080"/>
              <a:gd name="T18" fmla="*/ 0 w 520"/>
              <a:gd name="T19" fmla="*/ 1408 h 2080"/>
              <a:gd name="T20" fmla="*/ 64 w 520"/>
              <a:gd name="T21" fmla="*/ 0 h 20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0" h="2080">
                <a:moveTo>
                  <a:pt x="64" y="0"/>
                </a:moveTo>
                <a:lnTo>
                  <a:pt x="160" y="200"/>
                </a:lnTo>
                <a:lnTo>
                  <a:pt x="328" y="400"/>
                </a:lnTo>
                <a:lnTo>
                  <a:pt x="376" y="616"/>
                </a:lnTo>
                <a:lnTo>
                  <a:pt x="520" y="760"/>
                </a:lnTo>
                <a:lnTo>
                  <a:pt x="520" y="2080"/>
                </a:lnTo>
                <a:lnTo>
                  <a:pt x="320" y="1944"/>
                </a:lnTo>
                <a:lnTo>
                  <a:pt x="176" y="1720"/>
                </a:lnTo>
                <a:lnTo>
                  <a:pt x="8" y="1576"/>
                </a:lnTo>
                <a:lnTo>
                  <a:pt x="0" y="1408"/>
                </a:lnTo>
                <a:lnTo>
                  <a:pt x="64" y="0"/>
                </a:lnTo>
                <a:close/>
              </a:path>
            </a:pathLst>
          </a:custGeom>
          <a:gradFill rotWithShape="1">
            <a:gsLst>
              <a:gs pos="0">
                <a:srgbClr val="777777"/>
              </a:gs>
              <a:gs pos="100000">
                <a:schemeClr val="bg1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68" name="Freeform 28"/>
          <p:cNvSpPr>
            <a:spLocks/>
          </p:cNvSpPr>
          <p:nvPr/>
        </p:nvSpPr>
        <p:spPr bwMode="auto">
          <a:xfrm>
            <a:off x="952500" y="1828800"/>
            <a:ext cx="2489200" cy="1447800"/>
          </a:xfrm>
          <a:custGeom>
            <a:avLst/>
            <a:gdLst>
              <a:gd name="T0" fmla="*/ 0 w 1568"/>
              <a:gd name="T1" fmla="*/ 16 h 912"/>
              <a:gd name="T2" fmla="*/ 72 w 1568"/>
              <a:gd name="T3" fmla="*/ 144 h 912"/>
              <a:gd name="T4" fmla="*/ 128 w 1568"/>
              <a:gd name="T5" fmla="*/ 288 h 912"/>
              <a:gd name="T6" fmla="*/ 216 w 1568"/>
              <a:gd name="T7" fmla="*/ 368 h 912"/>
              <a:gd name="T8" fmla="*/ 288 w 1568"/>
              <a:gd name="T9" fmla="*/ 520 h 912"/>
              <a:gd name="T10" fmla="*/ 312 w 1568"/>
              <a:gd name="T11" fmla="*/ 664 h 912"/>
              <a:gd name="T12" fmla="*/ 328 w 1568"/>
              <a:gd name="T13" fmla="*/ 728 h 912"/>
              <a:gd name="T14" fmla="*/ 392 w 1568"/>
              <a:gd name="T15" fmla="*/ 792 h 912"/>
              <a:gd name="T16" fmla="*/ 480 w 1568"/>
              <a:gd name="T17" fmla="*/ 904 h 912"/>
              <a:gd name="T18" fmla="*/ 960 w 1568"/>
              <a:gd name="T19" fmla="*/ 880 h 912"/>
              <a:gd name="T20" fmla="*/ 1312 w 1568"/>
              <a:gd name="T21" fmla="*/ 912 h 912"/>
              <a:gd name="T22" fmla="*/ 1568 w 1568"/>
              <a:gd name="T23" fmla="*/ 896 h 912"/>
              <a:gd name="T24" fmla="*/ 1416 w 1568"/>
              <a:gd name="T25" fmla="*/ 696 h 912"/>
              <a:gd name="T26" fmla="*/ 1288 w 1568"/>
              <a:gd name="T27" fmla="*/ 568 h 912"/>
              <a:gd name="T28" fmla="*/ 1088 w 1568"/>
              <a:gd name="T29" fmla="*/ 312 h 912"/>
              <a:gd name="T30" fmla="*/ 1040 w 1568"/>
              <a:gd name="T31" fmla="*/ 192 h 912"/>
              <a:gd name="T32" fmla="*/ 904 w 1568"/>
              <a:gd name="T33" fmla="*/ 56 h 912"/>
              <a:gd name="T34" fmla="*/ 856 w 1568"/>
              <a:gd name="T35" fmla="*/ 0 h 912"/>
              <a:gd name="T36" fmla="*/ 0 w 1568"/>
              <a:gd name="T37" fmla="*/ 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68" h="912">
                <a:moveTo>
                  <a:pt x="0" y="16"/>
                </a:moveTo>
                <a:lnTo>
                  <a:pt x="72" y="144"/>
                </a:lnTo>
                <a:lnTo>
                  <a:pt x="128" y="288"/>
                </a:lnTo>
                <a:lnTo>
                  <a:pt x="216" y="368"/>
                </a:lnTo>
                <a:lnTo>
                  <a:pt x="288" y="520"/>
                </a:lnTo>
                <a:lnTo>
                  <a:pt x="312" y="664"/>
                </a:lnTo>
                <a:lnTo>
                  <a:pt x="328" y="728"/>
                </a:lnTo>
                <a:lnTo>
                  <a:pt x="392" y="792"/>
                </a:lnTo>
                <a:lnTo>
                  <a:pt x="480" y="904"/>
                </a:lnTo>
                <a:lnTo>
                  <a:pt x="960" y="880"/>
                </a:lnTo>
                <a:lnTo>
                  <a:pt x="1312" y="912"/>
                </a:lnTo>
                <a:lnTo>
                  <a:pt x="1568" y="896"/>
                </a:lnTo>
                <a:lnTo>
                  <a:pt x="1416" y="696"/>
                </a:lnTo>
                <a:lnTo>
                  <a:pt x="1288" y="568"/>
                </a:lnTo>
                <a:lnTo>
                  <a:pt x="1088" y="312"/>
                </a:lnTo>
                <a:lnTo>
                  <a:pt x="1040" y="192"/>
                </a:lnTo>
                <a:lnTo>
                  <a:pt x="904" y="56"/>
                </a:lnTo>
                <a:lnTo>
                  <a:pt x="856" y="0"/>
                </a:lnTo>
                <a:lnTo>
                  <a:pt x="0" y="16"/>
                </a:lnTo>
                <a:close/>
              </a:path>
            </a:pathLst>
          </a:custGeom>
          <a:gradFill rotWithShape="1">
            <a:gsLst>
              <a:gs pos="0">
                <a:srgbClr val="777777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51" name="Line 11"/>
          <p:cNvSpPr>
            <a:spLocks noChangeShapeType="1"/>
          </p:cNvSpPr>
          <p:nvPr/>
        </p:nvSpPr>
        <p:spPr bwMode="auto">
          <a:xfrm flipH="1">
            <a:off x="2057400" y="1422400"/>
            <a:ext cx="711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71" name="Freeform 31"/>
          <p:cNvSpPr>
            <a:spLocks/>
          </p:cNvSpPr>
          <p:nvPr/>
        </p:nvSpPr>
        <p:spPr bwMode="auto">
          <a:xfrm>
            <a:off x="1701800" y="3225800"/>
            <a:ext cx="1727200" cy="2400300"/>
          </a:xfrm>
          <a:custGeom>
            <a:avLst/>
            <a:gdLst>
              <a:gd name="T0" fmla="*/ 0 w 1088"/>
              <a:gd name="T1" fmla="*/ 1472 h 1512"/>
              <a:gd name="T2" fmla="*/ 0 w 1088"/>
              <a:gd name="T3" fmla="*/ 896 h 1512"/>
              <a:gd name="T4" fmla="*/ 0 w 1088"/>
              <a:gd name="T5" fmla="*/ 16 h 1512"/>
              <a:gd name="T6" fmla="*/ 336 w 1088"/>
              <a:gd name="T7" fmla="*/ 8 h 1512"/>
              <a:gd name="T8" fmla="*/ 504 w 1088"/>
              <a:gd name="T9" fmla="*/ 0 h 1512"/>
              <a:gd name="T10" fmla="*/ 664 w 1088"/>
              <a:gd name="T11" fmla="*/ 0 h 1512"/>
              <a:gd name="T12" fmla="*/ 816 w 1088"/>
              <a:gd name="T13" fmla="*/ 32 h 1512"/>
              <a:gd name="T14" fmla="*/ 960 w 1088"/>
              <a:gd name="T15" fmla="*/ 16 h 1512"/>
              <a:gd name="T16" fmla="*/ 1088 w 1088"/>
              <a:gd name="T17" fmla="*/ 16 h 1512"/>
              <a:gd name="T18" fmla="*/ 1088 w 1088"/>
              <a:gd name="T19" fmla="*/ 1424 h 1512"/>
              <a:gd name="T20" fmla="*/ 912 w 1088"/>
              <a:gd name="T21" fmla="*/ 1480 h 1512"/>
              <a:gd name="T22" fmla="*/ 736 w 1088"/>
              <a:gd name="T23" fmla="*/ 1472 h 1512"/>
              <a:gd name="T24" fmla="*/ 464 w 1088"/>
              <a:gd name="T25" fmla="*/ 1512 h 1512"/>
              <a:gd name="T26" fmla="*/ 184 w 1088"/>
              <a:gd name="T27" fmla="*/ 1480 h 1512"/>
              <a:gd name="T28" fmla="*/ 56 w 1088"/>
              <a:gd name="T29" fmla="*/ 1472 h 1512"/>
              <a:gd name="T30" fmla="*/ 0 w 1088"/>
              <a:gd name="T31" fmla="*/ 147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88" h="1512">
                <a:moveTo>
                  <a:pt x="0" y="1472"/>
                </a:moveTo>
                <a:lnTo>
                  <a:pt x="0" y="896"/>
                </a:lnTo>
                <a:lnTo>
                  <a:pt x="0" y="16"/>
                </a:lnTo>
                <a:lnTo>
                  <a:pt x="336" y="8"/>
                </a:lnTo>
                <a:lnTo>
                  <a:pt x="504" y="0"/>
                </a:lnTo>
                <a:lnTo>
                  <a:pt x="664" y="0"/>
                </a:lnTo>
                <a:lnTo>
                  <a:pt x="816" y="32"/>
                </a:lnTo>
                <a:lnTo>
                  <a:pt x="960" y="16"/>
                </a:lnTo>
                <a:lnTo>
                  <a:pt x="1088" y="16"/>
                </a:lnTo>
                <a:lnTo>
                  <a:pt x="1088" y="1424"/>
                </a:lnTo>
                <a:lnTo>
                  <a:pt x="912" y="1480"/>
                </a:lnTo>
                <a:lnTo>
                  <a:pt x="736" y="1472"/>
                </a:lnTo>
                <a:lnTo>
                  <a:pt x="464" y="1512"/>
                </a:lnTo>
                <a:lnTo>
                  <a:pt x="184" y="1480"/>
                </a:lnTo>
                <a:lnTo>
                  <a:pt x="56" y="1472"/>
                </a:lnTo>
                <a:lnTo>
                  <a:pt x="0" y="1472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50000">
                <a:schemeClr val="bg1"/>
              </a:gs>
              <a:gs pos="100000">
                <a:srgbClr val="969696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50" name="Oval 10"/>
          <p:cNvSpPr>
            <a:spLocks noChangeArrowheads="1"/>
          </p:cNvSpPr>
          <p:nvPr/>
        </p:nvSpPr>
        <p:spPr bwMode="auto">
          <a:xfrm>
            <a:off x="2514600" y="5181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9453" name="Freeform 13"/>
          <p:cNvSpPr>
            <a:spLocks/>
          </p:cNvSpPr>
          <p:nvPr/>
        </p:nvSpPr>
        <p:spPr bwMode="auto">
          <a:xfrm>
            <a:off x="1727200" y="5372100"/>
            <a:ext cx="863600" cy="495300"/>
          </a:xfrm>
          <a:custGeom>
            <a:avLst/>
            <a:gdLst>
              <a:gd name="T0" fmla="*/ 0 w 528"/>
              <a:gd name="T1" fmla="*/ 384 h 384"/>
              <a:gd name="T2" fmla="*/ 384 w 528"/>
              <a:gd name="T3" fmla="*/ 240 h 384"/>
              <a:gd name="T4" fmla="*/ 528 w 528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384">
                <a:moveTo>
                  <a:pt x="0" y="384"/>
                </a:moveTo>
                <a:cubicBezTo>
                  <a:pt x="148" y="344"/>
                  <a:pt x="296" y="304"/>
                  <a:pt x="384" y="240"/>
                </a:cubicBezTo>
                <a:cubicBezTo>
                  <a:pt x="472" y="176"/>
                  <a:pt x="500" y="88"/>
                  <a:pt x="52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89472" name="Text Box 32"/>
          <p:cNvSpPr txBox="1">
            <a:spLocks noChangeArrowheads="1"/>
          </p:cNvSpPr>
          <p:nvPr/>
        </p:nvSpPr>
        <p:spPr bwMode="auto">
          <a:xfrm>
            <a:off x="301625" y="5827713"/>
            <a:ext cx="2101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Concentration is </a:t>
            </a:r>
            <a:r>
              <a:rPr lang="en-US" i="1">
                <a:solidFill>
                  <a:srgbClr val="FF0000"/>
                </a:solidFill>
              </a:rPr>
              <a:t>c</a:t>
            </a:r>
            <a:r>
              <a:rPr lang="en-US" i="1" baseline="-25000">
                <a:solidFill>
                  <a:srgbClr val="FF0000"/>
                </a:solidFill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B5EB0-01B5-47C3-BEB3-064CEC515148}" type="slidenum">
              <a:rPr lang="en-US"/>
              <a:pPr/>
              <a:t>19</a:t>
            </a:fld>
            <a:endParaRPr lang="en-US"/>
          </a:p>
        </p:txBody>
      </p:sp>
      <p:sp>
        <p:nvSpPr>
          <p:cNvPr id="190466" name="Text Box 2"/>
          <p:cNvSpPr txBox="1">
            <a:spLocks noChangeArrowheads="1"/>
          </p:cNvSpPr>
          <p:nvPr/>
        </p:nvSpPr>
        <p:spPr bwMode="auto">
          <a:xfrm>
            <a:off x="1143000" y="304800"/>
            <a:ext cx="691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u="sng" dirty="0"/>
              <a:t>Transient Diffusion in a semi-infinite region</a:t>
            </a:r>
          </a:p>
        </p:txBody>
      </p:sp>
      <p:graphicFrame>
        <p:nvGraphicFramePr>
          <p:cNvPr id="190467" name="Object 3"/>
          <p:cNvGraphicFramePr>
            <a:graphicFrameLocks noChangeAspect="1"/>
          </p:cNvGraphicFramePr>
          <p:nvPr/>
        </p:nvGraphicFramePr>
        <p:xfrm>
          <a:off x="914400" y="914400"/>
          <a:ext cx="2282825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4" name="Equation" r:id="rId3" imgW="901440" imgH="965160" progId="Equation.3">
                  <p:embed/>
                </p:oleObj>
              </mc:Choice>
              <mc:Fallback>
                <p:oleObj name="Equation" r:id="rId3" imgW="901440" imgH="965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2282825" cy="244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850033"/>
              </p:ext>
            </p:extLst>
          </p:nvPr>
        </p:nvGraphicFramePr>
        <p:xfrm>
          <a:off x="2922588" y="1111250"/>
          <a:ext cx="23796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5" name="Equation" r:id="rId5" imgW="939600" imgH="457200" progId="Equation.DSMT4">
                  <p:embed/>
                </p:oleObj>
              </mc:Choice>
              <mc:Fallback>
                <p:oleObj name="Equation" r:id="rId5" imgW="9396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588" y="1111250"/>
                        <a:ext cx="237966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69" name="AutoShape 5"/>
          <p:cNvSpPr>
            <a:spLocks noChangeArrowheads="1"/>
          </p:cNvSpPr>
          <p:nvPr/>
        </p:nvSpPr>
        <p:spPr bwMode="auto">
          <a:xfrm>
            <a:off x="3276600" y="2209800"/>
            <a:ext cx="1981200" cy="381000"/>
          </a:xfrm>
          <a:prstGeom prst="rightArrow">
            <a:avLst>
              <a:gd name="adj1" fmla="val 50000"/>
              <a:gd name="adj2" fmla="val 130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90470" name="Object 6"/>
          <p:cNvGraphicFramePr>
            <a:graphicFrameLocks noChangeAspect="1"/>
          </p:cNvGraphicFramePr>
          <p:nvPr/>
        </p:nvGraphicFramePr>
        <p:xfrm>
          <a:off x="5715000" y="990600"/>
          <a:ext cx="2314575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6" name="Equation" r:id="rId7" imgW="914400" imgH="965160" progId="Equation.3">
                  <p:embed/>
                </p:oleObj>
              </mc:Choice>
              <mc:Fallback>
                <p:oleObj name="Equation" r:id="rId7" imgW="914400" imgH="9651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990600"/>
                        <a:ext cx="2314575" cy="244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1" name="AutoShape 7"/>
          <p:cNvSpPr>
            <a:spLocks/>
          </p:cNvSpPr>
          <p:nvPr/>
        </p:nvSpPr>
        <p:spPr bwMode="auto">
          <a:xfrm>
            <a:off x="685800" y="990600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0472" name="AutoShape 8"/>
          <p:cNvSpPr>
            <a:spLocks/>
          </p:cNvSpPr>
          <p:nvPr/>
        </p:nvSpPr>
        <p:spPr bwMode="auto">
          <a:xfrm>
            <a:off x="5486400" y="990600"/>
            <a:ext cx="228600" cy="2362200"/>
          </a:xfrm>
          <a:prstGeom prst="lef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aphicFrame>
        <p:nvGraphicFramePr>
          <p:cNvPr id="19047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805893"/>
              </p:ext>
            </p:extLst>
          </p:nvPr>
        </p:nvGraphicFramePr>
        <p:xfrm>
          <a:off x="750888" y="3470275"/>
          <a:ext cx="41021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7" name="Equation" r:id="rId9" imgW="1777680" imgH="457200" progId="Equation.DSMT4">
                  <p:embed/>
                </p:oleObj>
              </mc:Choice>
              <mc:Fallback>
                <p:oleObj name="Equation" r:id="rId9" imgW="1777680" imgH="457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3470275"/>
                        <a:ext cx="41021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4" name="Text Box 10"/>
          <p:cNvSpPr txBox="1">
            <a:spLocks noChangeArrowheads="1"/>
          </p:cNvSpPr>
          <p:nvPr/>
        </p:nvSpPr>
        <p:spPr bwMode="auto">
          <a:xfrm>
            <a:off x="609600" y="4495800"/>
            <a:ext cx="32305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u="sng">
                <a:solidFill>
                  <a:srgbClr val="000099"/>
                </a:solidFill>
              </a:rPr>
              <a:t>Diffusive mass flow</a:t>
            </a:r>
          </a:p>
        </p:txBody>
      </p:sp>
      <p:graphicFrame>
        <p:nvGraphicFramePr>
          <p:cNvPr id="19047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887044"/>
              </p:ext>
            </p:extLst>
          </p:nvPr>
        </p:nvGraphicFramePr>
        <p:xfrm>
          <a:off x="134938" y="5113338"/>
          <a:ext cx="54562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8" name="Equation" r:id="rId11" imgW="2361960" imgH="482400" progId="Equation.DSMT4">
                  <p:embed/>
                </p:oleObj>
              </mc:Choice>
              <mc:Fallback>
                <p:oleObj name="Equation" r:id="rId11" imgW="2361960" imgH="482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8" y="5113338"/>
                        <a:ext cx="54562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654298"/>
              </p:ext>
            </p:extLst>
          </p:nvPr>
        </p:nvGraphicFramePr>
        <p:xfrm>
          <a:off x="6019801" y="5594350"/>
          <a:ext cx="14478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69" name="Equation" r:id="rId13" imgW="647640" imgH="241200" progId="Equation.3">
                  <p:embed/>
                </p:oleObj>
              </mc:Choice>
              <mc:Fallback>
                <p:oleObj name="Equation" r:id="rId13" imgW="647640" imgH="24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5594350"/>
                        <a:ext cx="14478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0477" name="Line 13"/>
          <p:cNvSpPr>
            <a:spLocks noChangeShapeType="1"/>
          </p:cNvSpPr>
          <p:nvPr/>
        </p:nvSpPr>
        <p:spPr bwMode="auto">
          <a:xfrm flipV="1">
            <a:off x="5791200" y="37338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90478" name="Line 14"/>
          <p:cNvSpPr>
            <a:spLocks noChangeShapeType="1"/>
          </p:cNvSpPr>
          <p:nvPr/>
        </p:nvSpPr>
        <p:spPr bwMode="auto">
          <a:xfrm>
            <a:off x="5638800" y="54864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90479" name="Freeform 15"/>
          <p:cNvSpPr>
            <a:spLocks/>
          </p:cNvSpPr>
          <p:nvPr/>
        </p:nvSpPr>
        <p:spPr bwMode="auto">
          <a:xfrm>
            <a:off x="5791200" y="3657600"/>
            <a:ext cx="1752600" cy="1828800"/>
          </a:xfrm>
          <a:custGeom>
            <a:avLst/>
            <a:gdLst>
              <a:gd name="T0" fmla="*/ 0 w 1104"/>
              <a:gd name="T1" fmla="*/ 1152 h 1152"/>
              <a:gd name="T2" fmla="*/ 48 w 1104"/>
              <a:gd name="T3" fmla="*/ 912 h 1152"/>
              <a:gd name="T4" fmla="*/ 192 w 1104"/>
              <a:gd name="T5" fmla="*/ 672 h 1152"/>
              <a:gd name="T6" fmla="*/ 576 w 1104"/>
              <a:gd name="T7" fmla="*/ 336 h 1152"/>
              <a:gd name="T8" fmla="*/ 1104 w 1104"/>
              <a:gd name="T9" fmla="*/ 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4" h="1152">
                <a:moveTo>
                  <a:pt x="0" y="1152"/>
                </a:moveTo>
                <a:cubicBezTo>
                  <a:pt x="8" y="1072"/>
                  <a:pt x="16" y="992"/>
                  <a:pt x="48" y="912"/>
                </a:cubicBezTo>
                <a:cubicBezTo>
                  <a:pt x="80" y="832"/>
                  <a:pt x="104" y="768"/>
                  <a:pt x="192" y="672"/>
                </a:cubicBezTo>
                <a:cubicBezTo>
                  <a:pt x="280" y="576"/>
                  <a:pt x="424" y="448"/>
                  <a:pt x="576" y="336"/>
                </a:cubicBezTo>
                <a:cubicBezTo>
                  <a:pt x="728" y="224"/>
                  <a:pt x="916" y="112"/>
                  <a:pt x="1104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90480" name="Text Box 16"/>
          <p:cNvSpPr txBox="1">
            <a:spLocks noChangeArrowheads="1"/>
          </p:cNvSpPr>
          <p:nvPr/>
        </p:nvSpPr>
        <p:spPr bwMode="auto">
          <a:xfrm>
            <a:off x="7772400" y="54864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190481" name="Text Box 17"/>
          <p:cNvSpPr txBox="1">
            <a:spLocks noChangeArrowheads="1"/>
          </p:cNvSpPr>
          <p:nvPr/>
        </p:nvSpPr>
        <p:spPr bwMode="auto">
          <a:xfrm rot="16200000">
            <a:off x="4453732" y="4385468"/>
            <a:ext cx="212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Minimum thickness</a:t>
            </a:r>
          </a:p>
        </p:txBody>
      </p:sp>
      <p:sp>
        <p:nvSpPr>
          <p:cNvPr id="190482" name="Freeform 18"/>
          <p:cNvSpPr>
            <a:spLocks/>
          </p:cNvSpPr>
          <p:nvPr/>
        </p:nvSpPr>
        <p:spPr bwMode="auto">
          <a:xfrm>
            <a:off x="5822950" y="3692525"/>
            <a:ext cx="1720850" cy="1793875"/>
          </a:xfrm>
          <a:custGeom>
            <a:avLst/>
            <a:gdLst>
              <a:gd name="T0" fmla="*/ 0 w 1104"/>
              <a:gd name="T1" fmla="*/ 1152 h 1152"/>
              <a:gd name="T2" fmla="*/ 0 w 1104"/>
              <a:gd name="T3" fmla="*/ 1008 h 1152"/>
              <a:gd name="T4" fmla="*/ 96 w 1104"/>
              <a:gd name="T5" fmla="*/ 816 h 1152"/>
              <a:gd name="T6" fmla="*/ 192 w 1104"/>
              <a:gd name="T7" fmla="*/ 672 h 1152"/>
              <a:gd name="T8" fmla="*/ 432 w 1104"/>
              <a:gd name="T9" fmla="*/ 432 h 1152"/>
              <a:gd name="T10" fmla="*/ 768 w 1104"/>
              <a:gd name="T11" fmla="*/ 192 h 1152"/>
              <a:gd name="T12" fmla="*/ 1008 w 1104"/>
              <a:gd name="T13" fmla="*/ 48 h 1152"/>
              <a:gd name="T14" fmla="*/ 1104 w 1104"/>
              <a:gd name="T15" fmla="*/ 0 h 1152"/>
              <a:gd name="T16" fmla="*/ 1104 w 1104"/>
              <a:gd name="T17" fmla="*/ 1152 h 1152"/>
              <a:gd name="T18" fmla="*/ 0 w 1104"/>
              <a:gd name="T19" fmla="*/ 115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4" h="1152">
                <a:moveTo>
                  <a:pt x="0" y="1152"/>
                </a:moveTo>
                <a:lnTo>
                  <a:pt x="0" y="1008"/>
                </a:lnTo>
                <a:lnTo>
                  <a:pt x="96" y="816"/>
                </a:lnTo>
                <a:lnTo>
                  <a:pt x="192" y="672"/>
                </a:lnTo>
                <a:lnTo>
                  <a:pt x="432" y="432"/>
                </a:lnTo>
                <a:lnTo>
                  <a:pt x="768" y="192"/>
                </a:lnTo>
                <a:lnTo>
                  <a:pt x="1008" y="48"/>
                </a:lnTo>
                <a:lnTo>
                  <a:pt x="1104" y="0"/>
                </a:lnTo>
                <a:lnTo>
                  <a:pt x="1104" y="1152"/>
                </a:lnTo>
                <a:lnTo>
                  <a:pt x="0" y="11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90483" name="Object 19"/>
          <p:cNvGraphicFramePr>
            <a:graphicFrameLocks noChangeAspect="1"/>
          </p:cNvGraphicFramePr>
          <p:nvPr/>
        </p:nvGraphicFramePr>
        <p:xfrm>
          <a:off x="5899150" y="3549650"/>
          <a:ext cx="1281113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770" name="Equation" r:id="rId15" imgW="1015920" imgH="215640" progId="Equation.3">
                  <p:embed/>
                </p:oleObj>
              </mc:Choice>
              <mc:Fallback>
                <p:oleObj name="Equation" r:id="rId15" imgW="10159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3549650"/>
                        <a:ext cx="1281113" cy="2730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F5E2-7087-4EEB-B796-08E2C11073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6730" y="37255"/>
            <a:ext cx="165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Drying Coffee </a:t>
            </a:r>
            <a:endParaRPr lang="en-US" dirty="0"/>
          </a:p>
        </p:txBody>
      </p:sp>
      <p:pic>
        <p:nvPicPr>
          <p:cNvPr id="6" name="Picture 6" descr="Collecting Coffee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1" y="1624479"/>
            <a:ext cx="3891968" cy="291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G_13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19" y="406587"/>
            <a:ext cx="3569362" cy="26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IMG_13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57" y="3453471"/>
            <a:ext cx="3520524" cy="2641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405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CF5E2-7087-4EEB-B796-08E2C11073C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6302" y="0"/>
            <a:ext cx="318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Error Function</a:t>
            </a:r>
            <a:endParaRPr lang="en-US" sz="3200" dirty="0"/>
          </a:p>
        </p:txBody>
      </p:sp>
      <p:pic>
        <p:nvPicPr>
          <p:cNvPr id="5" name="Picture 5" descr="Plot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7" y="459091"/>
            <a:ext cx="4019939" cy="569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459835"/>
              </p:ext>
            </p:extLst>
          </p:nvPr>
        </p:nvGraphicFramePr>
        <p:xfrm>
          <a:off x="4797425" y="871538"/>
          <a:ext cx="41021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5" name="Equation" r:id="rId4" imgW="1777680" imgH="457200" progId="Equation.DSMT4">
                  <p:embed/>
                </p:oleObj>
              </mc:Choice>
              <mc:Fallback>
                <p:oleObj name="Equation" r:id="rId4" imgW="1777680" imgH="457200" progId="Equation.DSMT4">
                  <p:embed/>
                  <p:pic>
                    <p:nvPicPr>
                      <p:cNvPr id="1904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871538"/>
                        <a:ext cx="41021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516120" y="107721"/>
            <a:ext cx="4665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/>
              <a:t>Transient Diffusion in a semi-infinite </a:t>
            </a:r>
            <a:endParaRPr lang="en-US" sz="2000" b="1" u="sng" dirty="0" smtClean="0"/>
          </a:p>
          <a:p>
            <a:r>
              <a:rPr lang="en-US" sz="2000" b="1" u="sng" dirty="0" smtClean="0"/>
              <a:t>Region - solution</a:t>
            </a:r>
            <a:endParaRPr lang="en-US" sz="2000" b="1" u="sng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140090"/>
              </p:ext>
            </p:extLst>
          </p:nvPr>
        </p:nvGraphicFramePr>
        <p:xfrm>
          <a:off x="4346531" y="2081781"/>
          <a:ext cx="4731089" cy="840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6" name="Equation" r:id="rId6" imgW="2361960" imgH="419040" progId="Equation.DSMT4">
                  <p:embed/>
                </p:oleObj>
              </mc:Choice>
              <mc:Fallback>
                <p:oleObj name="Equation" r:id="rId6" imgW="2361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6531" y="2081781"/>
                        <a:ext cx="4731089" cy="840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85151" y="307510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633343"/>
              </p:ext>
            </p:extLst>
          </p:nvPr>
        </p:nvGraphicFramePr>
        <p:xfrm>
          <a:off x="4822825" y="3689350"/>
          <a:ext cx="39497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7" name="Equation" r:id="rId8" imgW="1803240" imgH="457200" progId="Equation.DSMT4">
                  <p:embed/>
                </p:oleObj>
              </mc:Choice>
              <mc:Fallback>
                <p:oleObj name="Equation" r:id="rId8" imgW="18032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22825" y="3689350"/>
                        <a:ext cx="3949700" cy="100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281818"/>
              </p:ext>
            </p:extLst>
          </p:nvPr>
        </p:nvGraphicFramePr>
        <p:xfrm>
          <a:off x="6153107" y="4736574"/>
          <a:ext cx="1833688" cy="63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48" name="Equation" r:id="rId10" imgW="698400" imgH="241200" progId="Equation.DSMT4">
                  <p:embed/>
                </p:oleObj>
              </mc:Choice>
              <mc:Fallback>
                <p:oleObj name="Equation" r:id="rId10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53107" y="4736574"/>
                        <a:ext cx="1833688" cy="633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16120" y="484397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That is, for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4358581" y="5566199"/>
            <a:ext cx="487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x can be considered infinite</a:t>
            </a:r>
            <a:endParaRPr lang="en-US" sz="2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2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"/>
          <p:cNvSpPr>
            <a:spLocks noGrp="1"/>
          </p:cNvSpPr>
          <p:nvPr>
            <p:ph type="dt" sz="half" idx="10"/>
          </p:nvPr>
        </p:nvSpPr>
        <p:spPr>
          <a:xfrm>
            <a:off x="237281" y="6381750"/>
            <a:ext cx="2133600" cy="476250"/>
          </a:xfrm>
        </p:spPr>
        <p:txBody>
          <a:bodyPr/>
          <a:lstStyle/>
          <a:p>
            <a:r>
              <a:rPr lang="en-US" dirty="0" smtClean="0"/>
              <a:t>ABE 308- Lecture 11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084C-4C78-4B91-9EA5-6B28490F3A84}" type="slidenum">
              <a:rPr lang="en-US"/>
              <a:pPr/>
              <a:t>3</a:t>
            </a:fld>
            <a:endParaRPr lang="en-US"/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618763" y="288925"/>
            <a:ext cx="8104912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u="sng" dirty="0"/>
              <a:t>Transient Mass Transfer when Internal Diffusive </a:t>
            </a:r>
          </a:p>
          <a:p>
            <a:pPr algn="ctr"/>
            <a:r>
              <a:rPr lang="en-US" sz="2400" b="1" u="sng" dirty="0"/>
              <a:t>Resistance is </a:t>
            </a:r>
            <a:r>
              <a:rPr lang="en-US" sz="2400" b="1" u="sng" dirty="0" smtClean="0"/>
              <a:t>Negligible. </a:t>
            </a:r>
            <a:r>
              <a:rPr lang="en-US" sz="2400" b="1" u="sng" dirty="0"/>
              <a:t>Lumped Parameter Analysis</a:t>
            </a:r>
            <a:r>
              <a:rPr lang="en-US" sz="2800" b="1" dirty="0"/>
              <a:t> </a:t>
            </a:r>
          </a:p>
        </p:txBody>
      </p:sp>
      <p:sp>
        <p:nvSpPr>
          <p:cNvPr id="172037" name="Freeform 5"/>
          <p:cNvSpPr>
            <a:spLocks/>
          </p:cNvSpPr>
          <p:nvPr/>
        </p:nvSpPr>
        <p:spPr bwMode="auto">
          <a:xfrm>
            <a:off x="3237234" y="2084187"/>
            <a:ext cx="2124075" cy="2125662"/>
          </a:xfrm>
          <a:custGeom>
            <a:avLst/>
            <a:gdLst>
              <a:gd name="T0" fmla="*/ 38 w 1249"/>
              <a:gd name="T1" fmla="*/ 576 h 1300"/>
              <a:gd name="T2" fmla="*/ 12 w 1249"/>
              <a:gd name="T3" fmla="*/ 499 h 1300"/>
              <a:gd name="T4" fmla="*/ 32 w 1249"/>
              <a:gd name="T5" fmla="*/ 333 h 1300"/>
              <a:gd name="T6" fmla="*/ 83 w 1249"/>
              <a:gd name="T7" fmla="*/ 275 h 1300"/>
              <a:gd name="T8" fmla="*/ 192 w 1249"/>
              <a:gd name="T9" fmla="*/ 224 h 1300"/>
              <a:gd name="T10" fmla="*/ 313 w 1249"/>
              <a:gd name="T11" fmla="*/ 128 h 1300"/>
              <a:gd name="T12" fmla="*/ 396 w 1249"/>
              <a:gd name="T13" fmla="*/ 51 h 1300"/>
              <a:gd name="T14" fmla="*/ 563 w 1249"/>
              <a:gd name="T15" fmla="*/ 7 h 1300"/>
              <a:gd name="T16" fmla="*/ 838 w 1249"/>
              <a:gd name="T17" fmla="*/ 32 h 1300"/>
              <a:gd name="T18" fmla="*/ 1081 w 1249"/>
              <a:gd name="T19" fmla="*/ 199 h 1300"/>
              <a:gd name="T20" fmla="*/ 1190 w 1249"/>
              <a:gd name="T21" fmla="*/ 378 h 1300"/>
              <a:gd name="T22" fmla="*/ 1248 w 1249"/>
              <a:gd name="T23" fmla="*/ 647 h 1300"/>
              <a:gd name="T24" fmla="*/ 1184 w 1249"/>
              <a:gd name="T25" fmla="*/ 909 h 1300"/>
              <a:gd name="T26" fmla="*/ 1075 w 1249"/>
              <a:gd name="T27" fmla="*/ 1120 h 1300"/>
              <a:gd name="T28" fmla="*/ 787 w 1249"/>
              <a:gd name="T29" fmla="*/ 1267 h 1300"/>
              <a:gd name="T30" fmla="*/ 512 w 1249"/>
              <a:gd name="T31" fmla="*/ 1287 h 1300"/>
              <a:gd name="T32" fmla="*/ 307 w 1249"/>
              <a:gd name="T33" fmla="*/ 1191 h 1300"/>
              <a:gd name="T34" fmla="*/ 268 w 1249"/>
              <a:gd name="T35" fmla="*/ 1088 h 1300"/>
              <a:gd name="T36" fmla="*/ 140 w 1249"/>
              <a:gd name="T37" fmla="*/ 1024 h 1300"/>
              <a:gd name="T38" fmla="*/ 19 w 1249"/>
              <a:gd name="T39" fmla="*/ 915 h 1300"/>
              <a:gd name="T40" fmla="*/ 25 w 1249"/>
              <a:gd name="T41" fmla="*/ 640 h 1300"/>
              <a:gd name="T42" fmla="*/ 38 w 1249"/>
              <a:gd name="T43" fmla="*/ 576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49" h="1300">
                <a:moveTo>
                  <a:pt x="38" y="576"/>
                </a:moveTo>
                <a:cubicBezTo>
                  <a:pt x="36" y="553"/>
                  <a:pt x="13" y="539"/>
                  <a:pt x="12" y="499"/>
                </a:cubicBezTo>
                <a:cubicBezTo>
                  <a:pt x="11" y="459"/>
                  <a:pt x="20" y="370"/>
                  <a:pt x="32" y="333"/>
                </a:cubicBezTo>
                <a:cubicBezTo>
                  <a:pt x="44" y="296"/>
                  <a:pt x="56" y="293"/>
                  <a:pt x="83" y="275"/>
                </a:cubicBezTo>
                <a:cubicBezTo>
                  <a:pt x="110" y="257"/>
                  <a:pt x="154" y="248"/>
                  <a:pt x="192" y="224"/>
                </a:cubicBezTo>
                <a:cubicBezTo>
                  <a:pt x="230" y="200"/>
                  <a:pt x="279" y="157"/>
                  <a:pt x="313" y="128"/>
                </a:cubicBezTo>
                <a:cubicBezTo>
                  <a:pt x="347" y="99"/>
                  <a:pt x="354" y="71"/>
                  <a:pt x="396" y="51"/>
                </a:cubicBezTo>
                <a:cubicBezTo>
                  <a:pt x="438" y="31"/>
                  <a:pt x="489" y="10"/>
                  <a:pt x="563" y="7"/>
                </a:cubicBezTo>
                <a:cubicBezTo>
                  <a:pt x="637" y="4"/>
                  <a:pt x="752" y="0"/>
                  <a:pt x="838" y="32"/>
                </a:cubicBezTo>
                <a:cubicBezTo>
                  <a:pt x="924" y="64"/>
                  <a:pt x="1022" y="141"/>
                  <a:pt x="1081" y="199"/>
                </a:cubicBezTo>
                <a:cubicBezTo>
                  <a:pt x="1140" y="257"/>
                  <a:pt x="1162" y="303"/>
                  <a:pt x="1190" y="378"/>
                </a:cubicBezTo>
                <a:cubicBezTo>
                  <a:pt x="1218" y="453"/>
                  <a:pt x="1249" y="559"/>
                  <a:pt x="1248" y="647"/>
                </a:cubicBezTo>
                <a:cubicBezTo>
                  <a:pt x="1247" y="735"/>
                  <a:pt x="1213" y="830"/>
                  <a:pt x="1184" y="909"/>
                </a:cubicBezTo>
                <a:cubicBezTo>
                  <a:pt x="1155" y="988"/>
                  <a:pt x="1141" y="1060"/>
                  <a:pt x="1075" y="1120"/>
                </a:cubicBezTo>
                <a:cubicBezTo>
                  <a:pt x="1009" y="1180"/>
                  <a:pt x="881" y="1239"/>
                  <a:pt x="787" y="1267"/>
                </a:cubicBezTo>
                <a:cubicBezTo>
                  <a:pt x="693" y="1295"/>
                  <a:pt x="592" y="1300"/>
                  <a:pt x="512" y="1287"/>
                </a:cubicBezTo>
                <a:cubicBezTo>
                  <a:pt x="432" y="1274"/>
                  <a:pt x="348" y="1224"/>
                  <a:pt x="307" y="1191"/>
                </a:cubicBezTo>
                <a:cubicBezTo>
                  <a:pt x="266" y="1158"/>
                  <a:pt x="296" y="1116"/>
                  <a:pt x="268" y="1088"/>
                </a:cubicBezTo>
                <a:cubicBezTo>
                  <a:pt x="240" y="1060"/>
                  <a:pt x="181" y="1053"/>
                  <a:pt x="140" y="1024"/>
                </a:cubicBezTo>
                <a:cubicBezTo>
                  <a:pt x="99" y="995"/>
                  <a:pt x="38" y="979"/>
                  <a:pt x="19" y="915"/>
                </a:cubicBezTo>
                <a:cubicBezTo>
                  <a:pt x="0" y="851"/>
                  <a:pt x="19" y="696"/>
                  <a:pt x="25" y="640"/>
                </a:cubicBezTo>
                <a:cubicBezTo>
                  <a:pt x="31" y="584"/>
                  <a:pt x="40" y="599"/>
                  <a:pt x="38" y="576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50000">
                <a:srgbClr val="808080"/>
              </a:gs>
              <a:gs pos="100000">
                <a:srgbClr val="DDDDDD"/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2038" name="Freeform 6"/>
          <p:cNvSpPr>
            <a:spLocks/>
          </p:cNvSpPr>
          <p:nvPr/>
        </p:nvSpPr>
        <p:spPr bwMode="auto">
          <a:xfrm>
            <a:off x="1422400" y="1631950"/>
            <a:ext cx="5110163" cy="993775"/>
          </a:xfrm>
          <a:custGeom>
            <a:avLst/>
            <a:gdLst>
              <a:gd name="T0" fmla="*/ 0 w 3219"/>
              <a:gd name="T1" fmla="*/ 604 h 626"/>
              <a:gd name="T2" fmla="*/ 493 w 3219"/>
              <a:gd name="T3" fmla="*/ 616 h 626"/>
              <a:gd name="T4" fmla="*/ 781 w 3219"/>
              <a:gd name="T5" fmla="*/ 546 h 626"/>
              <a:gd name="T6" fmla="*/ 1120 w 3219"/>
              <a:gd name="T7" fmla="*/ 316 h 626"/>
              <a:gd name="T8" fmla="*/ 1331 w 3219"/>
              <a:gd name="T9" fmla="*/ 175 h 626"/>
              <a:gd name="T10" fmla="*/ 1626 w 3219"/>
              <a:gd name="T11" fmla="*/ 66 h 626"/>
              <a:gd name="T12" fmla="*/ 2042 w 3219"/>
              <a:gd name="T13" fmla="*/ 28 h 626"/>
              <a:gd name="T14" fmla="*/ 2547 w 3219"/>
              <a:gd name="T15" fmla="*/ 232 h 626"/>
              <a:gd name="T16" fmla="*/ 2899 w 3219"/>
              <a:gd name="T17" fmla="*/ 508 h 626"/>
              <a:gd name="T18" fmla="*/ 3219 w 3219"/>
              <a:gd name="T19" fmla="*/ 572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9" h="626">
                <a:moveTo>
                  <a:pt x="0" y="604"/>
                </a:moveTo>
                <a:cubicBezTo>
                  <a:pt x="181" y="615"/>
                  <a:pt x="363" y="626"/>
                  <a:pt x="493" y="616"/>
                </a:cubicBezTo>
                <a:cubicBezTo>
                  <a:pt x="623" y="606"/>
                  <a:pt x="677" y="596"/>
                  <a:pt x="781" y="546"/>
                </a:cubicBezTo>
                <a:cubicBezTo>
                  <a:pt x="885" y="496"/>
                  <a:pt x="1028" y="378"/>
                  <a:pt x="1120" y="316"/>
                </a:cubicBezTo>
                <a:cubicBezTo>
                  <a:pt x="1212" y="254"/>
                  <a:pt x="1247" y="217"/>
                  <a:pt x="1331" y="175"/>
                </a:cubicBezTo>
                <a:cubicBezTo>
                  <a:pt x="1415" y="133"/>
                  <a:pt x="1508" y="90"/>
                  <a:pt x="1626" y="66"/>
                </a:cubicBezTo>
                <a:cubicBezTo>
                  <a:pt x="1744" y="42"/>
                  <a:pt x="1889" y="0"/>
                  <a:pt x="2042" y="28"/>
                </a:cubicBezTo>
                <a:cubicBezTo>
                  <a:pt x="2195" y="56"/>
                  <a:pt x="2404" y="152"/>
                  <a:pt x="2547" y="232"/>
                </a:cubicBezTo>
                <a:cubicBezTo>
                  <a:pt x="2690" y="312"/>
                  <a:pt x="2787" y="451"/>
                  <a:pt x="2899" y="508"/>
                </a:cubicBezTo>
                <a:cubicBezTo>
                  <a:pt x="3011" y="565"/>
                  <a:pt x="3115" y="568"/>
                  <a:pt x="3219" y="57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2039" name="Freeform 7"/>
          <p:cNvSpPr>
            <a:spLocks/>
          </p:cNvSpPr>
          <p:nvPr/>
        </p:nvSpPr>
        <p:spPr bwMode="auto">
          <a:xfrm>
            <a:off x="1544638" y="2374378"/>
            <a:ext cx="5303837" cy="746125"/>
          </a:xfrm>
          <a:custGeom>
            <a:avLst/>
            <a:gdLst>
              <a:gd name="T0" fmla="*/ 0 w 3341"/>
              <a:gd name="T1" fmla="*/ 462 h 470"/>
              <a:gd name="T2" fmla="*/ 525 w 3341"/>
              <a:gd name="T3" fmla="*/ 456 h 470"/>
              <a:gd name="T4" fmla="*/ 953 w 3341"/>
              <a:gd name="T5" fmla="*/ 379 h 470"/>
              <a:gd name="T6" fmla="*/ 1331 w 3341"/>
              <a:gd name="T7" fmla="*/ 200 h 470"/>
              <a:gd name="T8" fmla="*/ 1670 w 3341"/>
              <a:gd name="T9" fmla="*/ 46 h 470"/>
              <a:gd name="T10" fmla="*/ 2125 w 3341"/>
              <a:gd name="T11" fmla="*/ 14 h 470"/>
              <a:gd name="T12" fmla="*/ 2585 w 3341"/>
              <a:gd name="T13" fmla="*/ 129 h 470"/>
              <a:gd name="T14" fmla="*/ 3021 w 3341"/>
              <a:gd name="T15" fmla="*/ 283 h 470"/>
              <a:gd name="T16" fmla="*/ 3341 w 3341"/>
              <a:gd name="T17" fmla="*/ 28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41" h="470">
                <a:moveTo>
                  <a:pt x="0" y="462"/>
                </a:moveTo>
                <a:cubicBezTo>
                  <a:pt x="183" y="466"/>
                  <a:pt x="366" y="470"/>
                  <a:pt x="525" y="456"/>
                </a:cubicBezTo>
                <a:cubicBezTo>
                  <a:pt x="684" y="442"/>
                  <a:pt x="819" y="422"/>
                  <a:pt x="953" y="379"/>
                </a:cubicBezTo>
                <a:cubicBezTo>
                  <a:pt x="1087" y="336"/>
                  <a:pt x="1211" y="256"/>
                  <a:pt x="1331" y="200"/>
                </a:cubicBezTo>
                <a:cubicBezTo>
                  <a:pt x="1451" y="144"/>
                  <a:pt x="1538" y="77"/>
                  <a:pt x="1670" y="46"/>
                </a:cubicBezTo>
                <a:cubicBezTo>
                  <a:pt x="1802" y="15"/>
                  <a:pt x="1973" y="0"/>
                  <a:pt x="2125" y="14"/>
                </a:cubicBezTo>
                <a:cubicBezTo>
                  <a:pt x="2277" y="28"/>
                  <a:pt x="2436" y="84"/>
                  <a:pt x="2585" y="129"/>
                </a:cubicBezTo>
                <a:cubicBezTo>
                  <a:pt x="2734" y="174"/>
                  <a:pt x="2895" y="256"/>
                  <a:pt x="3021" y="283"/>
                </a:cubicBezTo>
                <a:cubicBezTo>
                  <a:pt x="3147" y="310"/>
                  <a:pt x="3244" y="299"/>
                  <a:pt x="3341" y="28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2040" name="Freeform 8"/>
          <p:cNvSpPr>
            <a:spLocks/>
          </p:cNvSpPr>
          <p:nvPr/>
        </p:nvSpPr>
        <p:spPr bwMode="auto">
          <a:xfrm>
            <a:off x="1584325" y="3159125"/>
            <a:ext cx="5091113" cy="593725"/>
          </a:xfrm>
          <a:custGeom>
            <a:avLst/>
            <a:gdLst>
              <a:gd name="T0" fmla="*/ 0 w 3207"/>
              <a:gd name="T1" fmla="*/ 192 h 374"/>
              <a:gd name="T2" fmla="*/ 653 w 3207"/>
              <a:gd name="T3" fmla="*/ 212 h 374"/>
              <a:gd name="T4" fmla="*/ 1319 w 3207"/>
              <a:gd name="T5" fmla="*/ 327 h 374"/>
              <a:gd name="T6" fmla="*/ 2042 w 3207"/>
              <a:gd name="T7" fmla="*/ 359 h 374"/>
              <a:gd name="T8" fmla="*/ 2432 w 3207"/>
              <a:gd name="T9" fmla="*/ 237 h 374"/>
              <a:gd name="T10" fmla="*/ 2816 w 3207"/>
              <a:gd name="T11" fmla="*/ 58 h 374"/>
              <a:gd name="T12" fmla="*/ 3207 w 3207"/>
              <a:gd name="T13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7" h="374">
                <a:moveTo>
                  <a:pt x="0" y="192"/>
                </a:moveTo>
                <a:cubicBezTo>
                  <a:pt x="216" y="191"/>
                  <a:pt x="433" y="190"/>
                  <a:pt x="653" y="212"/>
                </a:cubicBezTo>
                <a:cubicBezTo>
                  <a:pt x="873" y="234"/>
                  <a:pt x="1088" y="302"/>
                  <a:pt x="1319" y="327"/>
                </a:cubicBezTo>
                <a:cubicBezTo>
                  <a:pt x="1550" y="352"/>
                  <a:pt x="1857" y="374"/>
                  <a:pt x="2042" y="359"/>
                </a:cubicBezTo>
                <a:cubicBezTo>
                  <a:pt x="2227" y="344"/>
                  <a:pt x="2303" y="287"/>
                  <a:pt x="2432" y="237"/>
                </a:cubicBezTo>
                <a:cubicBezTo>
                  <a:pt x="2561" y="187"/>
                  <a:pt x="2687" y="98"/>
                  <a:pt x="2816" y="58"/>
                </a:cubicBezTo>
                <a:cubicBezTo>
                  <a:pt x="2945" y="18"/>
                  <a:pt x="3076" y="9"/>
                  <a:pt x="3207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2041" name="Freeform 9"/>
          <p:cNvSpPr>
            <a:spLocks/>
          </p:cNvSpPr>
          <p:nvPr/>
        </p:nvSpPr>
        <p:spPr bwMode="auto">
          <a:xfrm>
            <a:off x="1554163" y="3830638"/>
            <a:ext cx="5334000" cy="766762"/>
          </a:xfrm>
          <a:custGeom>
            <a:avLst/>
            <a:gdLst>
              <a:gd name="T0" fmla="*/ 0 w 3360"/>
              <a:gd name="T1" fmla="*/ 19 h 483"/>
              <a:gd name="T2" fmla="*/ 435 w 3360"/>
              <a:gd name="T3" fmla="*/ 25 h 483"/>
              <a:gd name="T4" fmla="*/ 909 w 3360"/>
              <a:gd name="T5" fmla="*/ 121 h 483"/>
              <a:gd name="T6" fmla="*/ 1389 w 3360"/>
              <a:gd name="T7" fmla="*/ 384 h 483"/>
              <a:gd name="T8" fmla="*/ 1651 w 3360"/>
              <a:gd name="T9" fmla="*/ 461 h 483"/>
              <a:gd name="T10" fmla="*/ 2151 w 3360"/>
              <a:gd name="T11" fmla="*/ 448 h 483"/>
              <a:gd name="T12" fmla="*/ 2618 w 3360"/>
              <a:gd name="T13" fmla="*/ 249 h 483"/>
              <a:gd name="T14" fmla="*/ 3104 w 3360"/>
              <a:gd name="T15" fmla="*/ 57 h 483"/>
              <a:gd name="T16" fmla="*/ 3360 w 3360"/>
              <a:gd name="T17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60" h="483">
                <a:moveTo>
                  <a:pt x="0" y="19"/>
                </a:moveTo>
                <a:cubicBezTo>
                  <a:pt x="142" y="13"/>
                  <a:pt x="284" y="8"/>
                  <a:pt x="435" y="25"/>
                </a:cubicBezTo>
                <a:cubicBezTo>
                  <a:pt x="586" y="42"/>
                  <a:pt x="750" y="61"/>
                  <a:pt x="909" y="121"/>
                </a:cubicBezTo>
                <a:cubicBezTo>
                  <a:pt x="1068" y="181"/>
                  <a:pt x="1265" y="327"/>
                  <a:pt x="1389" y="384"/>
                </a:cubicBezTo>
                <a:cubicBezTo>
                  <a:pt x="1513" y="441"/>
                  <a:pt x="1524" y="450"/>
                  <a:pt x="1651" y="461"/>
                </a:cubicBezTo>
                <a:cubicBezTo>
                  <a:pt x="1778" y="472"/>
                  <a:pt x="1990" y="483"/>
                  <a:pt x="2151" y="448"/>
                </a:cubicBezTo>
                <a:cubicBezTo>
                  <a:pt x="2312" y="413"/>
                  <a:pt x="2459" y="314"/>
                  <a:pt x="2618" y="249"/>
                </a:cubicBezTo>
                <a:cubicBezTo>
                  <a:pt x="2777" y="184"/>
                  <a:pt x="2980" y="99"/>
                  <a:pt x="3104" y="57"/>
                </a:cubicBezTo>
                <a:cubicBezTo>
                  <a:pt x="3228" y="15"/>
                  <a:pt x="3294" y="7"/>
                  <a:pt x="336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720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909658"/>
              </p:ext>
            </p:extLst>
          </p:nvPr>
        </p:nvGraphicFramePr>
        <p:xfrm>
          <a:off x="3324225" y="1214438"/>
          <a:ext cx="50609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69" name="Equation" r:id="rId3" imgW="2666880" imgH="228600" progId="Equation.DSMT4">
                  <p:embed/>
                </p:oleObj>
              </mc:Choice>
              <mc:Fallback>
                <p:oleObj name="Equation" r:id="rId3" imgW="266688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225" y="1214438"/>
                        <a:ext cx="506095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94103"/>
              </p:ext>
            </p:extLst>
          </p:nvPr>
        </p:nvGraphicFramePr>
        <p:xfrm>
          <a:off x="6310976" y="1318088"/>
          <a:ext cx="5397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0" name="Equation" r:id="rId5" imgW="164880" imgH="228600" progId="Equation.DSMT4">
                  <p:embed/>
                </p:oleObj>
              </mc:Choice>
              <mc:Fallback>
                <p:oleObj name="Equation" r:id="rId5" imgW="16488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976" y="1318088"/>
                        <a:ext cx="5397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046" name="Line 14"/>
          <p:cNvSpPr>
            <a:spLocks noChangeShapeType="1"/>
          </p:cNvSpPr>
          <p:nvPr/>
        </p:nvSpPr>
        <p:spPr bwMode="auto">
          <a:xfrm flipH="1" flipV="1">
            <a:off x="6898510" y="1886674"/>
            <a:ext cx="810228" cy="6713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2047" name="Text Box 15"/>
          <p:cNvSpPr txBox="1">
            <a:spLocks noChangeArrowheads="1"/>
          </p:cNvSpPr>
          <p:nvPr/>
        </p:nvSpPr>
        <p:spPr bwMode="auto">
          <a:xfrm>
            <a:off x="341948" y="1205231"/>
            <a:ext cx="263405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u="sng" dirty="0" smtClean="0"/>
              <a:t>e.g. in a Drying Process</a:t>
            </a:r>
          </a:p>
          <a:p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The diffusing component</a:t>
            </a:r>
          </a:p>
          <a:p>
            <a:r>
              <a:rPr lang="en-US" sz="1600" i="1" dirty="0" smtClean="0">
                <a:solidFill>
                  <a:schemeClr val="accent2">
                    <a:lumMod val="75000"/>
                  </a:schemeClr>
                </a:solidFill>
              </a:rPr>
              <a:t>is water </a:t>
            </a:r>
            <a:endParaRPr lang="en-US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2048" name="AutoShape 16"/>
          <p:cNvSpPr>
            <a:spLocks noChangeArrowheads="1"/>
          </p:cNvSpPr>
          <p:nvPr/>
        </p:nvSpPr>
        <p:spPr bwMode="auto">
          <a:xfrm rot="-1261184">
            <a:off x="4268788" y="3043238"/>
            <a:ext cx="212725" cy="1020762"/>
          </a:xfrm>
          <a:prstGeom prst="downArrow">
            <a:avLst>
              <a:gd name="adj1" fmla="val 50000"/>
              <a:gd name="adj2" fmla="val 119963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sp>
        <p:nvSpPr>
          <p:cNvPr id="172049" name="AutoShape 17"/>
          <p:cNvSpPr>
            <a:spLocks noChangeArrowheads="1"/>
          </p:cNvSpPr>
          <p:nvPr/>
        </p:nvSpPr>
        <p:spPr bwMode="auto">
          <a:xfrm rot="-1261184">
            <a:off x="4776788" y="4119563"/>
            <a:ext cx="212725" cy="1020762"/>
          </a:xfrm>
          <a:prstGeom prst="downArrow">
            <a:avLst>
              <a:gd name="adj1" fmla="val 50000"/>
              <a:gd name="adj2" fmla="val 119963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sp>
        <p:nvSpPr>
          <p:cNvPr id="172050" name="Text Box 18"/>
          <p:cNvSpPr txBox="1">
            <a:spLocks noChangeArrowheads="1"/>
          </p:cNvSpPr>
          <p:nvPr/>
        </p:nvSpPr>
        <p:spPr bwMode="auto">
          <a:xfrm>
            <a:off x="4439233" y="2918548"/>
            <a:ext cx="23646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99"/>
                </a:solidFill>
              </a:rPr>
              <a:t>Internal Mass Transfer</a:t>
            </a:r>
          </a:p>
          <a:p>
            <a:r>
              <a:rPr lang="en-US" sz="1600" b="1" dirty="0">
                <a:solidFill>
                  <a:srgbClr val="000099"/>
                </a:solidFill>
              </a:rPr>
              <a:t>“Internal Resistance”</a:t>
            </a:r>
          </a:p>
        </p:txBody>
      </p:sp>
      <p:sp>
        <p:nvSpPr>
          <p:cNvPr id="172051" name="Text Box 19"/>
          <p:cNvSpPr txBox="1">
            <a:spLocks noChangeArrowheads="1"/>
          </p:cNvSpPr>
          <p:nvPr/>
        </p:nvSpPr>
        <p:spPr bwMode="auto">
          <a:xfrm>
            <a:off x="5129213" y="4514850"/>
            <a:ext cx="2698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CC33"/>
                </a:solidFill>
              </a:rPr>
              <a:t>External Mass Transfer</a:t>
            </a:r>
          </a:p>
          <a:p>
            <a:r>
              <a:rPr lang="en-US" b="1">
                <a:solidFill>
                  <a:srgbClr val="33CC33"/>
                </a:solidFill>
              </a:rPr>
              <a:t>“External Resistance”</a:t>
            </a:r>
          </a:p>
        </p:txBody>
      </p:sp>
      <p:sp>
        <p:nvSpPr>
          <p:cNvPr id="172052" name="Text Box 20"/>
          <p:cNvSpPr txBox="1">
            <a:spLocks noChangeArrowheads="1"/>
          </p:cNvSpPr>
          <p:nvPr/>
        </p:nvSpPr>
        <p:spPr bwMode="auto">
          <a:xfrm>
            <a:off x="446088" y="5207000"/>
            <a:ext cx="8443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If the </a:t>
            </a:r>
            <a:r>
              <a:rPr lang="en-US" b="1" dirty="0">
                <a:solidFill>
                  <a:srgbClr val="0000FF"/>
                </a:solidFill>
              </a:rPr>
              <a:t>diffusion coefficient </a:t>
            </a:r>
            <a:r>
              <a:rPr lang="en-US" dirty="0"/>
              <a:t>inside the solid is high </a:t>
            </a:r>
            <a:r>
              <a:rPr lang="en-US" dirty="0">
                <a:sym typeface="Wingdings" pitchFamily="2" charset="2"/>
              </a:rPr>
              <a:t> Internal Resistance to </a:t>
            </a:r>
          </a:p>
          <a:p>
            <a:r>
              <a:rPr lang="en-US" dirty="0">
                <a:sym typeface="Wingdings" pitchFamily="2" charset="2"/>
              </a:rPr>
              <a:t>mass transfer </a:t>
            </a:r>
            <a:r>
              <a:rPr lang="en-US" dirty="0"/>
              <a:t>in the solid is negligible so the </a:t>
            </a:r>
            <a:r>
              <a:rPr lang="en-US" b="1" u="sng" dirty="0"/>
              <a:t>concentration gradient </a:t>
            </a:r>
            <a:r>
              <a:rPr lang="en-US" dirty="0"/>
              <a:t>in the solid</a:t>
            </a:r>
          </a:p>
          <a:p>
            <a:r>
              <a:rPr lang="en-US" dirty="0"/>
              <a:t>is very small.  Concentration </a:t>
            </a:r>
            <a:r>
              <a:rPr lang="en-US" b="1" i="1" u="sng" dirty="0"/>
              <a:t>is independent on position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inside the </a:t>
            </a:r>
            <a:r>
              <a:rPr lang="en-US" b="1" dirty="0" smtClean="0">
                <a:solidFill>
                  <a:srgbClr val="FF0000"/>
                </a:solidFill>
              </a:rPr>
              <a:t>solid, </a:t>
            </a:r>
            <a:r>
              <a:rPr lang="en-US" b="1" dirty="0" smtClean="0">
                <a:solidFill>
                  <a:srgbClr val="0000FF"/>
                </a:solidFill>
              </a:rPr>
              <a:t>and 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only is a function of time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092797" y="1801906"/>
            <a:ext cx="0" cy="59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676389" y="1862735"/>
            <a:ext cx="0" cy="591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21493" y="1817994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diffusion</a:t>
            </a:r>
            <a:endParaRPr lang="en-US" dirty="0"/>
          </a:p>
        </p:txBody>
      </p:sp>
      <p:cxnSp>
        <p:nvCxnSpPr>
          <p:cNvPr id="5" name="Straight Arrow Connector 4"/>
          <p:cNvCxnSpPr>
            <a:endCxn id="172037" idx="6"/>
          </p:cNvCxnSpPr>
          <p:nvPr/>
        </p:nvCxnSpPr>
        <p:spPr>
          <a:xfrm>
            <a:off x="3663623" y="1639589"/>
            <a:ext cx="247057" cy="52798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79534" y="2569579"/>
            <a:ext cx="1994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Concentration of the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diffusing component 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(water) In the fluid side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0749" y="2615878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rgbClr val="002060"/>
                </a:solidFill>
              </a:rPr>
              <a:t>c</a:t>
            </a:r>
            <a:r>
              <a:rPr lang="en-US" sz="1600" i="1" baseline="-25000" dirty="0" err="1" smtClean="0">
                <a:solidFill>
                  <a:srgbClr val="002060"/>
                </a:solidFill>
              </a:rPr>
              <a:t>w</a:t>
            </a:r>
            <a:r>
              <a:rPr lang="en-US" sz="1600" i="1" baseline="-25000" dirty="0" smtClean="0">
                <a:solidFill>
                  <a:srgbClr val="002060"/>
                </a:solidFill>
              </a:rPr>
              <a:t> </a:t>
            </a:r>
            <a:r>
              <a:rPr lang="en-US" sz="1600" i="1" dirty="0" smtClean="0">
                <a:solidFill>
                  <a:srgbClr val="002060"/>
                </a:solidFill>
              </a:rPr>
              <a:t>(position, t)</a:t>
            </a:r>
            <a:endParaRPr lang="en-US" sz="1600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1"/>
          <p:cNvSpPr>
            <a:spLocks noGrp="1"/>
          </p:cNvSpPr>
          <p:nvPr>
            <p:ph type="dt" sz="half" idx="10"/>
          </p:nvPr>
        </p:nvSpPr>
        <p:spPr>
          <a:xfrm>
            <a:off x="383223" y="6570345"/>
            <a:ext cx="2133600" cy="287655"/>
          </a:xfrm>
        </p:spPr>
        <p:txBody>
          <a:bodyPr/>
          <a:lstStyle/>
          <a:p>
            <a:r>
              <a:rPr lang="en-US" smtClean="0"/>
              <a:t>ABE 308- Lecture 11</a:t>
            </a:r>
            <a:endParaRPr 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3CFD4-DA27-43CC-BC48-A8018608F4B3}" type="slidenum">
              <a:rPr lang="en-US"/>
              <a:pPr/>
              <a:t>4</a:t>
            </a:fld>
            <a:endParaRPr lang="en-US"/>
          </a:p>
        </p:txBody>
      </p:sp>
      <p:sp>
        <p:nvSpPr>
          <p:cNvPr id="173060" name="Freeform 4"/>
          <p:cNvSpPr>
            <a:spLocks/>
          </p:cNvSpPr>
          <p:nvPr/>
        </p:nvSpPr>
        <p:spPr bwMode="auto">
          <a:xfrm>
            <a:off x="4477703" y="1589088"/>
            <a:ext cx="1860550" cy="1651000"/>
          </a:xfrm>
          <a:custGeom>
            <a:avLst/>
            <a:gdLst>
              <a:gd name="T0" fmla="*/ 38 w 1249"/>
              <a:gd name="T1" fmla="*/ 576 h 1300"/>
              <a:gd name="T2" fmla="*/ 12 w 1249"/>
              <a:gd name="T3" fmla="*/ 499 h 1300"/>
              <a:gd name="T4" fmla="*/ 32 w 1249"/>
              <a:gd name="T5" fmla="*/ 333 h 1300"/>
              <a:gd name="T6" fmla="*/ 83 w 1249"/>
              <a:gd name="T7" fmla="*/ 275 h 1300"/>
              <a:gd name="T8" fmla="*/ 192 w 1249"/>
              <a:gd name="T9" fmla="*/ 224 h 1300"/>
              <a:gd name="T10" fmla="*/ 313 w 1249"/>
              <a:gd name="T11" fmla="*/ 128 h 1300"/>
              <a:gd name="T12" fmla="*/ 396 w 1249"/>
              <a:gd name="T13" fmla="*/ 51 h 1300"/>
              <a:gd name="T14" fmla="*/ 563 w 1249"/>
              <a:gd name="T15" fmla="*/ 7 h 1300"/>
              <a:gd name="T16" fmla="*/ 838 w 1249"/>
              <a:gd name="T17" fmla="*/ 32 h 1300"/>
              <a:gd name="T18" fmla="*/ 1081 w 1249"/>
              <a:gd name="T19" fmla="*/ 199 h 1300"/>
              <a:gd name="T20" fmla="*/ 1190 w 1249"/>
              <a:gd name="T21" fmla="*/ 378 h 1300"/>
              <a:gd name="T22" fmla="*/ 1248 w 1249"/>
              <a:gd name="T23" fmla="*/ 647 h 1300"/>
              <a:gd name="T24" fmla="*/ 1184 w 1249"/>
              <a:gd name="T25" fmla="*/ 909 h 1300"/>
              <a:gd name="T26" fmla="*/ 1075 w 1249"/>
              <a:gd name="T27" fmla="*/ 1120 h 1300"/>
              <a:gd name="T28" fmla="*/ 787 w 1249"/>
              <a:gd name="T29" fmla="*/ 1267 h 1300"/>
              <a:gd name="T30" fmla="*/ 512 w 1249"/>
              <a:gd name="T31" fmla="*/ 1287 h 1300"/>
              <a:gd name="T32" fmla="*/ 307 w 1249"/>
              <a:gd name="T33" fmla="*/ 1191 h 1300"/>
              <a:gd name="T34" fmla="*/ 268 w 1249"/>
              <a:gd name="T35" fmla="*/ 1088 h 1300"/>
              <a:gd name="T36" fmla="*/ 140 w 1249"/>
              <a:gd name="T37" fmla="*/ 1024 h 1300"/>
              <a:gd name="T38" fmla="*/ 19 w 1249"/>
              <a:gd name="T39" fmla="*/ 915 h 1300"/>
              <a:gd name="T40" fmla="*/ 25 w 1249"/>
              <a:gd name="T41" fmla="*/ 640 h 1300"/>
              <a:gd name="T42" fmla="*/ 38 w 1249"/>
              <a:gd name="T43" fmla="*/ 576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49" h="1300">
                <a:moveTo>
                  <a:pt x="38" y="576"/>
                </a:moveTo>
                <a:cubicBezTo>
                  <a:pt x="36" y="553"/>
                  <a:pt x="13" y="539"/>
                  <a:pt x="12" y="499"/>
                </a:cubicBezTo>
                <a:cubicBezTo>
                  <a:pt x="11" y="459"/>
                  <a:pt x="20" y="370"/>
                  <a:pt x="32" y="333"/>
                </a:cubicBezTo>
                <a:cubicBezTo>
                  <a:pt x="44" y="296"/>
                  <a:pt x="56" y="293"/>
                  <a:pt x="83" y="275"/>
                </a:cubicBezTo>
                <a:cubicBezTo>
                  <a:pt x="110" y="257"/>
                  <a:pt x="154" y="248"/>
                  <a:pt x="192" y="224"/>
                </a:cubicBezTo>
                <a:cubicBezTo>
                  <a:pt x="230" y="200"/>
                  <a:pt x="279" y="157"/>
                  <a:pt x="313" y="128"/>
                </a:cubicBezTo>
                <a:cubicBezTo>
                  <a:pt x="347" y="99"/>
                  <a:pt x="354" y="71"/>
                  <a:pt x="396" y="51"/>
                </a:cubicBezTo>
                <a:cubicBezTo>
                  <a:pt x="438" y="31"/>
                  <a:pt x="489" y="10"/>
                  <a:pt x="563" y="7"/>
                </a:cubicBezTo>
                <a:cubicBezTo>
                  <a:pt x="637" y="4"/>
                  <a:pt x="752" y="0"/>
                  <a:pt x="838" y="32"/>
                </a:cubicBezTo>
                <a:cubicBezTo>
                  <a:pt x="924" y="64"/>
                  <a:pt x="1022" y="141"/>
                  <a:pt x="1081" y="199"/>
                </a:cubicBezTo>
                <a:cubicBezTo>
                  <a:pt x="1140" y="257"/>
                  <a:pt x="1162" y="303"/>
                  <a:pt x="1190" y="378"/>
                </a:cubicBezTo>
                <a:cubicBezTo>
                  <a:pt x="1218" y="453"/>
                  <a:pt x="1249" y="559"/>
                  <a:pt x="1248" y="647"/>
                </a:cubicBezTo>
                <a:cubicBezTo>
                  <a:pt x="1247" y="735"/>
                  <a:pt x="1213" y="830"/>
                  <a:pt x="1184" y="909"/>
                </a:cubicBezTo>
                <a:cubicBezTo>
                  <a:pt x="1155" y="988"/>
                  <a:pt x="1141" y="1060"/>
                  <a:pt x="1075" y="1120"/>
                </a:cubicBezTo>
                <a:cubicBezTo>
                  <a:pt x="1009" y="1180"/>
                  <a:pt x="881" y="1239"/>
                  <a:pt x="787" y="1267"/>
                </a:cubicBezTo>
                <a:cubicBezTo>
                  <a:pt x="693" y="1295"/>
                  <a:pt x="592" y="1300"/>
                  <a:pt x="512" y="1287"/>
                </a:cubicBezTo>
                <a:cubicBezTo>
                  <a:pt x="432" y="1274"/>
                  <a:pt x="348" y="1224"/>
                  <a:pt x="307" y="1191"/>
                </a:cubicBezTo>
                <a:cubicBezTo>
                  <a:pt x="266" y="1158"/>
                  <a:pt x="296" y="1116"/>
                  <a:pt x="268" y="1088"/>
                </a:cubicBezTo>
                <a:cubicBezTo>
                  <a:pt x="240" y="1060"/>
                  <a:pt x="181" y="1053"/>
                  <a:pt x="140" y="1024"/>
                </a:cubicBezTo>
                <a:cubicBezTo>
                  <a:pt x="99" y="995"/>
                  <a:pt x="38" y="979"/>
                  <a:pt x="19" y="915"/>
                </a:cubicBezTo>
                <a:cubicBezTo>
                  <a:pt x="0" y="851"/>
                  <a:pt x="19" y="696"/>
                  <a:pt x="25" y="640"/>
                </a:cubicBezTo>
                <a:cubicBezTo>
                  <a:pt x="31" y="584"/>
                  <a:pt x="40" y="599"/>
                  <a:pt x="38" y="576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50000">
                <a:srgbClr val="808080"/>
              </a:gs>
              <a:gs pos="100000">
                <a:srgbClr val="DDDDDD"/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61" name="Freeform 5"/>
          <p:cNvSpPr>
            <a:spLocks/>
          </p:cNvSpPr>
          <p:nvPr/>
        </p:nvSpPr>
        <p:spPr bwMode="auto">
          <a:xfrm>
            <a:off x="2999740" y="1263650"/>
            <a:ext cx="4476750" cy="773113"/>
          </a:xfrm>
          <a:custGeom>
            <a:avLst/>
            <a:gdLst>
              <a:gd name="T0" fmla="*/ 0 w 3219"/>
              <a:gd name="T1" fmla="*/ 604 h 626"/>
              <a:gd name="T2" fmla="*/ 493 w 3219"/>
              <a:gd name="T3" fmla="*/ 616 h 626"/>
              <a:gd name="T4" fmla="*/ 781 w 3219"/>
              <a:gd name="T5" fmla="*/ 546 h 626"/>
              <a:gd name="T6" fmla="*/ 1120 w 3219"/>
              <a:gd name="T7" fmla="*/ 316 h 626"/>
              <a:gd name="T8" fmla="*/ 1331 w 3219"/>
              <a:gd name="T9" fmla="*/ 175 h 626"/>
              <a:gd name="T10" fmla="*/ 1626 w 3219"/>
              <a:gd name="T11" fmla="*/ 66 h 626"/>
              <a:gd name="T12" fmla="*/ 2042 w 3219"/>
              <a:gd name="T13" fmla="*/ 28 h 626"/>
              <a:gd name="T14" fmla="*/ 2547 w 3219"/>
              <a:gd name="T15" fmla="*/ 232 h 626"/>
              <a:gd name="T16" fmla="*/ 2899 w 3219"/>
              <a:gd name="T17" fmla="*/ 508 h 626"/>
              <a:gd name="T18" fmla="*/ 3219 w 3219"/>
              <a:gd name="T19" fmla="*/ 572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19" h="626">
                <a:moveTo>
                  <a:pt x="0" y="604"/>
                </a:moveTo>
                <a:cubicBezTo>
                  <a:pt x="181" y="615"/>
                  <a:pt x="363" y="626"/>
                  <a:pt x="493" y="616"/>
                </a:cubicBezTo>
                <a:cubicBezTo>
                  <a:pt x="623" y="606"/>
                  <a:pt x="677" y="596"/>
                  <a:pt x="781" y="546"/>
                </a:cubicBezTo>
                <a:cubicBezTo>
                  <a:pt x="885" y="496"/>
                  <a:pt x="1028" y="378"/>
                  <a:pt x="1120" y="316"/>
                </a:cubicBezTo>
                <a:cubicBezTo>
                  <a:pt x="1212" y="254"/>
                  <a:pt x="1247" y="217"/>
                  <a:pt x="1331" y="175"/>
                </a:cubicBezTo>
                <a:cubicBezTo>
                  <a:pt x="1415" y="133"/>
                  <a:pt x="1508" y="90"/>
                  <a:pt x="1626" y="66"/>
                </a:cubicBezTo>
                <a:cubicBezTo>
                  <a:pt x="1744" y="42"/>
                  <a:pt x="1889" y="0"/>
                  <a:pt x="2042" y="28"/>
                </a:cubicBezTo>
                <a:cubicBezTo>
                  <a:pt x="2195" y="56"/>
                  <a:pt x="2404" y="152"/>
                  <a:pt x="2547" y="232"/>
                </a:cubicBezTo>
                <a:cubicBezTo>
                  <a:pt x="2690" y="312"/>
                  <a:pt x="2787" y="451"/>
                  <a:pt x="2899" y="508"/>
                </a:cubicBezTo>
                <a:cubicBezTo>
                  <a:pt x="3011" y="565"/>
                  <a:pt x="3115" y="568"/>
                  <a:pt x="3219" y="57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62" name="Freeform 6"/>
          <p:cNvSpPr>
            <a:spLocks/>
          </p:cNvSpPr>
          <p:nvPr/>
        </p:nvSpPr>
        <p:spPr bwMode="auto">
          <a:xfrm>
            <a:off x="3106103" y="1912938"/>
            <a:ext cx="4646612" cy="579437"/>
          </a:xfrm>
          <a:custGeom>
            <a:avLst/>
            <a:gdLst>
              <a:gd name="T0" fmla="*/ 0 w 3341"/>
              <a:gd name="T1" fmla="*/ 462 h 470"/>
              <a:gd name="T2" fmla="*/ 525 w 3341"/>
              <a:gd name="T3" fmla="*/ 456 h 470"/>
              <a:gd name="T4" fmla="*/ 953 w 3341"/>
              <a:gd name="T5" fmla="*/ 379 h 470"/>
              <a:gd name="T6" fmla="*/ 1331 w 3341"/>
              <a:gd name="T7" fmla="*/ 200 h 470"/>
              <a:gd name="T8" fmla="*/ 1670 w 3341"/>
              <a:gd name="T9" fmla="*/ 46 h 470"/>
              <a:gd name="T10" fmla="*/ 2125 w 3341"/>
              <a:gd name="T11" fmla="*/ 14 h 470"/>
              <a:gd name="T12" fmla="*/ 2585 w 3341"/>
              <a:gd name="T13" fmla="*/ 129 h 470"/>
              <a:gd name="T14" fmla="*/ 3021 w 3341"/>
              <a:gd name="T15" fmla="*/ 283 h 470"/>
              <a:gd name="T16" fmla="*/ 3341 w 3341"/>
              <a:gd name="T17" fmla="*/ 28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41" h="470">
                <a:moveTo>
                  <a:pt x="0" y="462"/>
                </a:moveTo>
                <a:cubicBezTo>
                  <a:pt x="183" y="466"/>
                  <a:pt x="366" y="470"/>
                  <a:pt x="525" y="456"/>
                </a:cubicBezTo>
                <a:cubicBezTo>
                  <a:pt x="684" y="442"/>
                  <a:pt x="819" y="422"/>
                  <a:pt x="953" y="379"/>
                </a:cubicBezTo>
                <a:cubicBezTo>
                  <a:pt x="1087" y="336"/>
                  <a:pt x="1211" y="256"/>
                  <a:pt x="1331" y="200"/>
                </a:cubicBezTo>
                <a:cubicBezTo>
                  <a:pt x="1451" y="144"/>
                  <a:pt x="1538" y="77"/>
                  <a:pt x="1670" y="46"/>
                </a:cubicBezTo>
                <a:cubicBezTo>
                  <a:pt x="1802" y="15"/>
                  <a:pt x="1973" y="0"/>
                  <a:pt x="2125" y="14"/>
                </a:cubicBezTo>
                <a:cubicBezTo>
                  <a:pt x="2277" y="28"/>
                  <a:pt x="2436" y="84"/>
                  <a:pt x="2585" y="129"/>
                </a:cubicBezTo>
                <a:cubicBezTo>
                  <a:pt x="2734" y="174"/>
                  <a:pt x="2895" y="256"/>
                  <a:pt x="3021" y="283"/>
                </a:cubicBezTo>
                <a:cubicBezTo>
                  <a:pt x="3147" y="310"/>
                  <a:pt x="3244" y="299"/>
                  <a:pt x="3341" y="28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63" name="Freeform 7"/>
          <p:cNvSpPr>
            <a:spLocks/>
          </p:cNvSpPr>
          <p:nvPr/>
        </p:nvSpPr>
        <p:spPr bwMode="auto">
          <a:xfrm>
            <a:off x="3141028" y="2451100"/>
            <a:ext cx="4460875" cy="460375"/>
          </a:xfrm>
          <a:custGeom>
            <a:avLst/>
            <a:gdLst>
              <a:gd name="T0" fmla="*/ 0 w 3207"/>
              <a:gd name="T1" fmla="*/ 192 h 374"/>
              <a:gd name="T2" fmla="*/ 653 w 3207"/>
              <a:gd name="T3" fmla="*/ 212 h 374"/>
              <a:gd name="T4" fmla="*/ 1319 w 3207"/>
              <a:gd name="T5" fmla="*/ 327 h 374"/>
              <a:gd name="T6" fmla="*/ 2042 w 3207"/>
              <a:gd name="T7" fmla="*/ 359 h 374"/>
              <a:gd name="T8" fmla="*/ 2432 w 3207"/>
              <a:gd name="T9" fmla="*/ 237 h 374"/>
              <a:gd name="T10" fmla="*/ 2816 w 3207"/>
              <a:gd name="T11" fmla="*/ 58 h 374"/>
              <a:gd name="T12" fmla="*/ 3207 w 3207"/>
              <a:gd name="T13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7" h="374">
                <a:moveTo>
                  <a:pt x="0" y="192"/>
                </a:moveTo>
                <a:cubicBezTo>
                  <a:pt x="216" y="191"/>
                  <a:pt x="433" y="190"/>
                  <a:pt x="653" y="212"/>
                </a:cubicBezTo>
                <a:cubicBezTo>
                  <a:pt x="873" y="234"/>
                  <a:pt x="1088" y="302"/>
                  <a:pt x="1319" y="327"/>
                </a:cubicBezTo>
                <a:cubicBezTo>
                  <a:pt x="1550" y="352"/>
                  <a:pt x="1857" y="374"/>
                  <a:pt x="2042" y="359"/>
                </a:cubicBezTo>
                <a:cubicBezTo>
                  <a:pt x="2227" y="344"/>
                  <a:pt x="2303" y="287"/>
                  <a:pt x="2432" y="237"/>
                </a:cubicBezTo>
                <a:cubicBezTo>
                  <a:pt x="2561" y="187"/>
                  <a:pt x="2687" y="98"/>
                  <a:pt x="2816" y="58"/>
                </a:cubicBezTo>
                <a:cubicBezTo>
                  <a:pt x="2945" y="18"/>
                  <a:pt x="3076" y="9"/>
                  <a:pt x="3207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64" name="Freeform 8"/>
          <p:cNvSpPr>
            <a:spLocks/>
          </p:cNvSpPr>
          <p:nvPr/>
        </p:nvSpPr>
        <p:spPr bwMode="auto">
          <a:xfrm>
            <a:off x="3115628" y="2971800"/>
            <a:ext cx="4672012" cy="596900"/>
          </a:xfrm>
          <a:custGeom>
            <a:avLst/>
            <a:gdLst>
              <a:gd name="T0" fmla="*/ 0 w 3360"/>
              <a:gd name="T1" fmla="*/ 19 h 483"/>
              <a:gd name="T2" fmla="*/ 435 w 3360"/>
              <a:gd name="T3" fmla="*/ 25 h 483"/>
              <a:gd name="T4" fmla="*/ 909 w 3360"/>
              <a:gd name="T5" fmla="*/ 121 h 483"/>
              <a:gd name="T6" fmla="*/ 1389 w 3360"/>
              <a:gd name="T7" fmla="*/ 384 h 483"/>
              <a:gd name="T8" fmla="*/ 1651 w 3360"/>
              <a:gd name="T9" fmla="*/ 461 h 483"/>
              <a:gd name="T10" fmla="*/ 2151 w 3360"/>
              <a:gd name="T11" fmla="*/ 448 h 483"/>
              <a:gd name="T12" fmla="*/ 2618 w 3360"/>
              <a:gd name="T13" fmla="*/ 249 h 483"/>
              <a:gd name="T14" fmla="*/ 3104 w 3360"/>
              <a:gd name="T15" fmla="*/ 57 h 483"/>
              <a:gd name="T16" fmla="*/ 3360 w 3360"/>
              <a:gd name="T17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60" h="483">
                <a:moveTo>
                  <a:pt x="0" y="19"/>
                </a:moveTo>
                <a:cubicBezTo>
                  <a:pt x="142" y="13"/>
                  <a:pt x="284" y="8"/>
                  <a:pt x="435" y="25"/>
                </a:cubicBezTo>
                <a:cubicBezTo>
                  <a:pt x="586" y="42"/>
                  <a:pt x="750" y="61"/>
                  <a:pt x="909" y="121"/>
                </a:cubicBezTo>
                <a:cubicBezTo>
                  <a:pt x="1068" y="181"/>
                  <a:pt x="1265" y="327"/>
                  <a:pt x="1389" y="384"/>
                </a:cubicBezTo>
                <a:cubicBezTo>
                  <a:pt x="1513" y="441"/>
                  <a:pt x="1524" y="450"/>
                  <a:pt x="1651" y="461"/>
                </a:cubicBezTo>
                <a:cubicBezTo>
                  <a:pt x="1778" y="472"/>
                  <a:pt x="1990" y="483"/>
                  <a:pt x="2151" y="448"/>
                </a:cubicBezTo>
                <a:cubicBezTo>
                  <a:pt x="2312" y="413"/>
                  <a:pt x="2459" y="314"/>
                  <a:pt x="2618" y="249"/>
                </a:cubicBezTo>
                <a:cubicBezTo>
                  <a:pt x="2777" y="184"/>
                  <a:pt x="2980" y="99"/>
                  <a:pt x="3104" y="57"/>
                </a:cubicBezTo>
                <a:cubicBezTo>
                  <a:pt x="3228" y="15"/>
                  <a:pt x="3294" y="7"/>
                  <a:pt x="336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65" name="Freeform 9"/>
          <p:cNvSpPr>
            <a:spLocks/>
          </p:cNvSpPr>
          <p:nvPr/>
        </p:nvSpPr>
        <p:spPr bwMode="auto">
          <a:xfrm>
            <a:off x="5750878" y="1258888"/>
            <a:ext cx="603250" cy="546100"/>
          </a:xfrm>
          <a:custGeom>
            <a:avLst/>
            <a:gdLst>
              <a:gd name="T0" fmla="*/ 857 w 857"/>
              <a:gd name="T1" fmla="*/ 0 h 416"/>
              <a:gd name="T2" fmla="*/ 339 w 857"/>
              <a:gd name="T3" fmla="*/ 166 h 416"/>
              <a:gd name="T4" fmla="*/ 0 w 857"/>
              <a:gd name="T5" fmla="*/ 416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57" h="416">
                <a:moveTo>
                  <a:pt x="857" y="0"/>
                </a:moveTo>
                <a:cubicBezTo>
                  <a:pt x="669" y="48"/>
                  <a:pt x="482" y="97"/>
                  <a:pt x="339" y="166"/>
                </a:cubicBezTo>
                <a:cubicBezTo>
                  <a:pt x="196" y="235"/>
                  <a:pt x="98" y="325"/>
                  <a:pt x="0" y="416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730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87897"/>
              </p:ext>
            </p:extLst>
          </p:nvPr>
        </p:nvGraphicFramePr>
        <p:xfrm>
          <a:off x="4222909" y="1019176"/>
          <a:ext cx="50958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19" name="Equation" r:id="rId3" imgW="177480" imgH="203040" progId="Equation.3">
                  <p:embed/>
                </p:oleObj>
              </mc:Choice>
              <mc:Fallback>
                <p:oleObj name="Equation" r:id="rId3" imgW="17748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909" y="1019176"/>
                        <a:ext cx="509587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950356"/>
              </p:ext>
            </p:extLst>
          </p:nvPr>
        </p:nvGraphicFramePr>
        <p:xfrm>
          <a:off x="493268" y="1231414"/>
          <a:ext cx="2758440" cy="1260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20" name="Equation" r:id="rId5" imgW="1726920" imgH="888840" progId="Equation.DSMT4">
                  <p:embed/>
                </p:oleObj>
              </mc:Choice>
              <mc:Fallback>
                <p:oleObj name="Equation" r:id="rId5" imgW="1726920" imgH="8888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68" y="1231414"/>
                        <a:ext cx="2758440" cy="12609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8" name="Line 12"/>
          <p:cNvSpPr>
            <a:spLocks noChangeShapeType="1"/>
          </p:cNvSpPr>
          <p:nvPr/>
        </p:nvSpPr>
        <p:spPr bwMode="auto">
          <a:xfrm flipV="1">
            <a:off x="2326640" y="1481138"/>
            <a:ext cx="1971039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3070" name="AutoShape 14"/>
          <p:cNvSpPr>
            <a:spLocks noChangeArrowheads="1"/>
          </p:cNvSpPr>
          <p:nvPr/>
        </p:nvSpPr>
        <p:spPr bwMode="auto">
          <a:xfrm rot="20338816">
            <a:off x="5493703" y="2360613"/>
            <a:ext cx="185737" cy="793750"/>
          </a:xfrm>
          <a:prstGeom prst="downArrow">
            <a:avLst>
              <a:gd name="adj1" fmla="val 50000"/>
              <a:gd name="adj2" fmla="val 106838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sp>
        <p:nvSpPr>
          <p:cNvPr id="173071" name="AutoShape 15"/>
          <p:cNvSpPr>
            <a:spLocks noChangeArrowheads="1"/>
          </p:cNvSpPr>
          <p:nvPr/>
        </p:nvSpPr>
        <p:spPr bwMode="auto">
          <a:xfrm rot="20338816">
            <a:off x="5938203" y="3197225"/>
            <a:ext cx="185737" cy="792163"/>
          </a:xfrm>
          <a:prstGeom prst="downArrow">
            <a:avLst>
              <a:gd name="adj1" fmla="val 50000"/>
              <a:gd name="adj2" fmla="val 106624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s-AR"/>
          </a:p>
        </p:txBody>
      </p:sp>
      <p:sp>
        <p:nvSpPr>
          <p:cNvPr id="173072" name="Text Box 16"/>
          <p:cNvSpPr txBox="1">
            <a:spLocks noChangeArrowheads="1"/>
          </p:cNvSpPr>
          <p:nvPr/>
        </p:nvSpPr>
        <p:spPr bwMode="auto">
          <a:xfrm>
            <a:off x="5714365" y="2219325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99"/>
                </a:solidFill>
              </a:rPr>
              <a:t>Internal Mass Transfer</a:t>
            </a:r>
          </a:p>
          <a:p>
            <a:r>
              <a:rPr lang="en-US" b="1">
                <a:solidFill>
                  <a:srgbClr val="000099"/>
                </a:solidFill>
              </a:rPr>
              <a:t>“Internal Resistance”</a:t>
            </a:r>
          </a:p>
        </p:txBody>
      </p:sp>
      <p:sp>
        <p:nvSpPr>
          <p:cNvPr id="173073" name="Text Box 17"/>
          <p:cNvSpPr txBox="1">
            <a:spLocks noChangeArrowheads="1"/>
          </p:cNvSpPr>
          <p:nvPr/>
        </p:nvSpPr>
        <p:spPr bwMode="auto">
          <a:xfrm>
            <a:off x="6246178" y="3505200"/>
            <a:ext cx="27003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CC33"/>
                </a:solidFill>
              </a:rPr>
              <a:t>External Mass Transfer</a:t>
            </a:r>
          </a:p>
          <a:p>
            <a:r>
              <a:rPr lang="en-US" b="1">
                <a:solidFill>
                  <a:srgbClr val="33CC33"/>
                </a:solidFill>
              </a:rPr>
              <a:t>“External Resistance”</a:t>
            </a:r>
          </a:p>
        </p:txBody>
      </p:sp>
      <p:graphicFrame>
        <p:nvGraphicFramePr>
          <p:cNvPr id="17307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787073"/>
              </p:ext>
            </p:extLst>
          </p:nvPr>
        </p:nvGraphicFramePr>
        <p:xfrm>
          <a:off x="6313647" y="624364"/>
          <a:ext cx="763587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21" name="Equation" r:id="rId7" imgW="215640" imgH="228600" progId="Equation.DSMT4">
                  <p:embed/>
                </p:oleObj>
              </mc:Choice>
              <mc:Fallback>
                <p:oleObj name="Equation" r:id="rId7" imgW="21564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647" y="624364"/>
                        <a:ext cx="763587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78" name="Text Box 22"/>
          <p:cNvSpPr txBox="1">
            <a:spLocks noChangeArrowheads="1"/>
          </p:cNvSpPr>
          <p:nvPr/>
        </p:nvSpPr>
        <p:spPr bwMode="auto">
          <a:xfrm>
            <a:off x="2506027" y="44927"/>
            <a:ext cx="52816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u="sng" dirty="0"/>
              <a:t>Lumped Parameter Analysis</a:t>
            </a:r>
          </a:p>
        </p:txBody>
      </p:sp>
      <p:graphicFrame>
        <p:nvGraphicFramePr>
          <p:cNvPr id="17308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64225"/>
              </p:ext>
            </p:extLst>
          </p:nvPr>
        </p:nvGraphicFramePr>
        <p:xfrm>
          <a:off x="5293678" y="3379788"/>
          <a:ext cx="546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22" name="Equation" r:id="rId9" imgW="190440" imgH="215640" progId="Equation.3">
                  <p:embed/>
                </p:oleObj>
              </mc:Choice>
              <mc:Fallback>
                <p:oleObj name="Equation" r:id="rId9" imgW="190440" imgH="215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678" y="3379788"/>
                        <a:ext cx="5461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79" name="Text Box 23"/>
          <p:cNvSpPr txBox="1">
            <a:spLocks noChangeArrowheads="1"/>
          </p:cNvSpPr>
          <p:nvPr/>
        </p:nvSpPr>
        <p:spPr bwMode="auto">
          <a:xfrm>
            <a:off x="523023" y="4102100"/>
            <a:ext cx="5891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 dirty="0"/>
              <a:t>Mass Balance on </a:t>
            </a:r>
            <a:r>
              <a:rPr lang="en-US" b="1" u="sng" dirty="0" smtClean="0"/>
              <a:t>the Solid (e.g. in a drying process)</a:t>
            </a:r>
            <a:endParaRPr lang="en-US" b="1" u="sng" dirty="0"/>
          </a:p>
        </p:txBody>
      </p:sp>
      <p:grpSp>
        <p:nvGrpSpPr>
          <p:cNvPr id="4" name="Group 3"/>
          <p:cNvGrpSpPr/>
          <p:nvPr/>
        </p:nvGrpSpPr>
        <p:grpSpPr>
          <a:xfrm>
            <a:off x="830234" y="4638675"/>
            <a:ext cx="7581929" cy="1877438"/>
            <a:chOff x="830234" y="4638675"/>
            <a:chExt cx="7581929" cy="1877438"/>
          </a:xfrm>
        </p:grpSpPr>
        <p:sp>
          <p:nvSpPr>
            <p:cNvPr id="173083" name="AutoShape 27"/>
            <p:cNvSpPr>
              <a:spLocks/>
            </p:cNvSpPr>
            <p:nvPr/>
          </p:nvSpPr>
          <p:spPr bwMode="auto">
            <a:xfrm>
              <a:off x="3688398" y="5202238"/>
              <a:ext cx="231775" cy="1128712"/>
            </a:xfrm>
            <a:prstGeom prst="leftBrace">
              <a:avLst>
                <a:gd name="adj1" fmla="val 4058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30234" y="4638675"/>
              <a:ext cx="7581929" cy="1877438"/>
              <a:chOff x="830234" y="4638675"/>
              <a:chExt cx="7581929" cy="1877438"/>
            </a:xfrm>
          </p:grpSpPr>
          <p:graphicFrame>
            <p:nvGraphicFramePr>
              <p:cNvPr id="173081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4998991"/>
                  </p:ext>
                </p:extLst>
              </p:nvPr>
            </p:nvGraphicFramePr>
            <p:xfrm>
              <a:off x="941388" y="4638675"/>
              <a:ext cx="7470775" cy="447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3323" name="Equation" r:id="rId11" imgW="3390840" imgH="203040" progId="Equation.DSMT4">
                      <p:embed/>
                    </p:oleObj>
                  </mc:Choice>
                  <mc:Fallback>
                    <p:oleObj name="Equation" r:id="rId11" imgW="3390840" imgH="20304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1388" y="4638675"/>
                            <a:ext cx="7470775" cy="4476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3082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1636111"/>
                  </p:ext>
                </p:extLst>
              </p:nvPr>
            </p:nvGraphicFramePr>
            <p:xfrm>
              <a:off x="3840163" y="5053013"/>
              <a:ext cx="2827337" cy="14271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3324" name="Equation" r:id="rId13" imgW="1307880" imgH="660240" progId="Equation.DSMT4">
                      <p:embed/>
                    </p:oleObj>
                  </mc:Choice>
                  <mc:Fallback>
                    <p:oleObj name="Equation" r:id="rId13" imgW="1307880" imgH="660240" progId="Equation.DSMT4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163" y="5053013"/>
                            <a:ext cx="2827337" cy="14271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" name="TextBox 1"/>
              <p:cNvSpPr txBox="1"/>
              <p:nvPr/>
            </p:nvSpPr>
            <p:spPr>
              <a:xfrm>
                <a:off x="830234" y="5017572"/>
                <a:ext cx="2489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m</a:t>
                </a:r>
                <a:r>
                  <a:rPr lang="en-US" i="1" baseline="-25000" dirty="0" err="1" smtClean="0">
                    <a:solidFill>
                      <a:schemeClr val="accent2">
                        <a:lumMod val="75000"/>
                      </a:schemeClr>
                    </a:solidFill>
                  </a:rPr>
                  <a:t>s</a:t>
                </a:r>
                <a:r>
                  <a:rPr lang="en-US" i="1" baseline="-25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: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mass of solid (dry)</a:t>
                </a:r>
                <a:endParaRPr lang="es-A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70874" y="5315784"/>
                <a:ext cx="256576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</a:rPr>
                  <a:t>w</a:t>
                </a:r>
                <a:r>
                  <a:rPr lang="en-US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: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weight fraction of</a:t>
                </a:r>
                <a:b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   diffusing component </a:t>
                </a:r>
              </a:p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  (dry weight) like for</a:t>
                </a:r>
              </a:p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   example water</a:t>
                </a:r>
                <a:endParaRPr lang="es-A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2F9DA-4769-42C0-9AD3-3CAF8DF5D6C7}" type="slidenum">
              <a:rPr lang="en-US"/>
              <a:pPr/>
              <a:t>5</a:t>
            </a:fld>
            <a:endParaRPr lang="en-US"/>
          </a:p>
        </p:txBody>
      </p:sp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527050" y="309563"/>
            <a:ext cx="52816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u="sng"/>
              <a:t>Lumped Parameter Analysis</a:t>
            </a:r>
          </a:p>
        </p:txBody>
      </p:sp>
      <p:grpSp>
        <p:nvGrpSpPr>
          <p:cNvPr id="174087" name="Group 7"/>
          <p:cNvGrpSpPr>
            <a:grpSpLocks/>
          </p:cNvGrpSpPr>
          <p:nvPr/>
        </p:nvGrpSpPr>
        <p:grpSpPr bwMode="auto">
          <a:xfrm>
            <a:off x="3235325" y="927101"/>
            <a:ext cx="3044826" cy="1435101"/>
            <a:chOff x="1769" y="578"/>
            <a:chExt cx="1918" cy="904"/>
          </a:xfrm>
        </p:grpSpPr>
        <p:graphicFrame>
          <p:nvGraphicFramePr>
            <p:cNvPr id="17408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5412065"/>
                </p:ext>
              </p:extLst>
            </p:nvPr>
          </p:nvGraphicFramePr>
          <p:xfrm>
            <a:off x="1905" y="583"/>
            <a:ext cx="1782" cy="8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66" name="Equation" r:id="rId3" imgW="1307880" imgH="660240" progId="Equation.DSMT4">
                    <p:embed/>
                  </p:oleObj>
                </mc:Choice>
                <mc:Fallback>
                  <p:oleObj name="Equation" r:id="rId3" imgW="1307880" imgH="66024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" y="583"/>
                          <a:ext cx="1782" cy="8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086" name="AutoShape 6"/>
            <p:cNvSpPr>
              <a:spLocks/>
            </p:cNvSpPr>
            <p:nvPr/>
          </p:nvSpPr>
          <p:spPr bwMode="auto">
            <a:xfrm>
              <a:off x="1769" y="578"/>
              <a:ext cx="191" cy="836"/>
            </a:xfrm>
            <a:prstGeom prst="leftBrace">
              <a:avLst>
                <a:gd name="adj1" fmla="val 4058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74088" name="Line 8"/>
          <p:cNvSpPr>
            <a:spLocks noChangeShapeType="1"/>
          </p:cNvSpPr>
          <p:nvPr/>
        </p:nvSpPr>
        <p:spPr bwMode="auto">
          <a:xfrm flipH="1">
            <a:off x="1685925" y="2366963"/>
            <a:ext cx="1909763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436563" y="2932113"/>
            <a:ext cx="399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Case I – Solid surface has free water </a:t>
            </a:r>
          </a:p>
        </p:txBody>
      </p:sp>
      <p:graphicFrame>
        <p:nvGraphicFramePr>
          <p:cNvPr id="17409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858695"/>
              </p:ext>
            </p:extLst>
          </p:nvPr>
        </p:nvGraphicFramePr>
        <p:xfrm>
          <a:off x="288925" y="3546475"/>
          <a:ext cx="27384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7" name="Equation" r:id="rId5" imgW="1612800" imgH="431640" progId="Equation.DSMT4">
                  <p:embed/>
                </p:oleObj>
              </mc:Choice>
              <mc:Fallback>
                <p:oleObj name="Equation" r:id="rId5" imgW="1612800" imgH="431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3546475"/>
                        <a:ext cx="273843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168064"/>
              </p:ext>
            </p:extLst>
          </p:nvPr>
        </p:nvGraphicFramePr>
        <p:xfrm>
          <a:off x="2243138" y="4202113"/>
          <a:ext cx="19843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8" name="Equation" r:id="rId7" imgW="1307880" imgH="431640" progId="Equation.DSMT4">
                  <p:embed/>
                </p:oleObj>
              </mc:Choice>
              <mc:Fallback>
                <p:oleObj name="Equation" r:id="rId7" imgW="130788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4202113"/>
                        <a:ext cx="198437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94" name="Line 14"/>
          <p:cNvSpPr>
            <a:spLocks noChangeShapeType="1"/>
          </p:cNvSpPr>
          <p:nvPr/>
        </p:nvSpPr>
        <p:spPr bwMode="auto">
          <a:xfrm flipV="1">
            <a:off x="498475" y="4937125"/>
            <a:ext cx="0" cy="1036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095" name="Line 15"/>
          <p:cNvSpPr>
            <a:spLocks noChangeShapeType="1"/>
          </p:cNvSpPr>
          <p:nvPr/>
        </p:nvSpPr>
        <p:spPr bwMode="auto">
          <a:xfrm>
            <a:off x="436563" y="5913438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096" name="Text Box 16"/>
          <p:cNvSpPr txBox="1">
            <a:spLocks noChangeArrowheads="1"/>
          </p:cNvSpPr>
          <p:nvPr/>
        </p:nvSpPr>
        <p:spPr bwMode="auto">
          <a:xfrm>
            <a:off x="1462088" y="5892800"/>
            <a:ext cx="568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time</a:t>
            </a:r>
          </a:p>
        </p:txBody>
      </p:sp>
      <p:graphicFrame>
        <p:nvGraphicFramePr>
          <p:cNvPr id="17409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08967"/>
              </p:ext>
            </p:extLst>
          </p:nvPr>
        </p:nvGraphicFramePr>
        <p:xfrm>
          <a:off x="180975" y="5013325"/>
          <a:ext cx="285750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9" name="Equation" r:id="rId9" imgW="152280" imgH="139680" progId="Equation.DSMT4">
                  <p:embed/>
                </p:oleObj>
              </mc:Choice>
              <mc:Fallback>
                <p:oleObj name="Equation" r:id="rId9" imgW="152280" imgH="1396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5013325"/>
                        <a:ext cx="285750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98" name="Line 18"/>
          <p:cNvSpPr>
            <a:spLocks noChangeShapeType="1"/>
          </p:cNvSpPr>
          <p:nvPr/>
        </p:nvSpPr>
        <p:spPr bwMode="auto">
          <a:xfrm flipV="1">
            <a:off x="2481263" y="4946650"/>
            <a:ext cx="0" cy="1036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099" name="Line 19"/>
          <p:cNvSpPr>
            <a:spLocks noChangeShapeType="1"/>
          </p:cNvSpPr>
          <p:nvPr/>
        </p:nvSpPr>
        <p:spPr bwMode="auto">
          <a:xfrm>
            <a:off x="2419350" y="5922963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0" name="Text Box 20"/>
          <p:cNvSpPr txBox="1">
            <a:spLocks noChangeArrowheads="1"/>
          </p:cNvSpPr>
          <p:nvPr/>
        </p:nvSpPr>
        <p:spPr bwMode="auto">
          <a:xfrm>
            <a:off x="3444875" y="5902325"/>
            <a:ext cx="568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time</a:t>
            </a:r>
          </a:p>
        </p:txBody>
      </p:sp>
      <p:graphicFrame>
        <p:nvGraphicFramePr>
          <p:cNvPr id="17410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073992"/>
              </p:ext>
            </p:extLst>
          </p:nvPr>
        </p:nvGraphicFramePr>
        <p:xfrm>
          <a:off x="1863725" y="4919663"/>
          <a:ext cx="5953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0" name="Equation" r:id="rId11" imgW="355320" imgH="393480" progId="Equation.DSMT4">
                  <p:embed/>
                </p:oleObj>
              </mc:Choice>
              <mc:Fallback>
                <p:oleObj name="Equation" r:id="rId11" imgW="35532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4919663"/>
                        <a:ext cx="5953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02" name="Line 22"/>
          <p:cNvSpPr>
            <a:spLocks noChangeShapeType="1"/>
          </p:cNvSpPr>
          <p:nvPr/>
        </p:nvSpPr>
        <p:spPr bwMode="auto">
          <a:xfrm>
            <a:off x="609600" y="5080000"/>
            <a:ext cx="619125" cy="558800"/>
          </a:xfrm>
          <a:prstGeom prst="line">
            <a:avLst/>
          </a:prstGeom>
          <a:noFill/>
          <a:ln w="1587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3" name="Line 23"/>
          <p:cNvSpPr>
            <a:spLocks noChangeShapeType="1"/>
          </p:cNvSpPr>
          <p:nvPr/>
        </p:nvSpPr>
        <p:spPr bwMode="auto">
          <a:xfrm>
            <a:off x="1239838" y="5648325"/>
            <a:ext cx="212725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4" name="Line 24"/>
          <p:cNvSpPr>
            <a:spLocks noChangeShapeType="1"/>
          </p:cNvSpPr>
          <p:nvPr/>
        </p:nvSpPr>
        <p:spPr bwMode="auto">
          <a:xfrm>
            <a:off x="2498725" y="5302250"/>
            <a:ext cx="1014413" cy="0"/>
          </a:xfrm>
          <a:prstGeom prst="line">
            <a:avLst/>
          </a:prstGeom>
          <a:noFill/>
          <a:ln w="1587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5" name="Line 25"/>
          <p:cNvSpPr>
            <a:spLocks noChangeShapeType="1"/>
          </p:cNvSpPr>
          <p:nvPr/>
        </p:nvSpPr>
        <p:spPr bwMode="auto">
          <a:xfrm>
            <a:off x="5243513" y="2297113"/>
            <a:ext cx="1981200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6" name="Text Box 26"/>
          <p:cNvSpPr txBox="1">
            <a:spLocks noChangeArrowheads="1"/>
          </p:cNvSpPr>
          <p:nvPr/>
        </p:nvSpPr>
        <p:spPr bwMode="auto">
          <a:xfrm>
            <a:off x="4692650" y="2932113"/>
            <a:ext cx="437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Case II – Solid surface has no free water </a:t>
            </a:r>
          </a:p>
        </p:txBody>
      </p:sp>
      <p:sp>
        <p:nvSpPr>
          <p:cNvPr id="174107" name="Line 27"/>
          <p:cNvSpPr>
            <a:spLocks noChangeShapeType="1"/>
          </p:cNvSpPr>
          <p:nvPr/>
        </p:nvSpPr>
        <p:spPr bwMode="auto">
          <a:xfrm flipV="1">
            <a:off x="4918075" y="3414713"/>
            <a:ext cx="0" cy="1533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8" name="Line 28"/>
          <p:cNvSpPr>
            <a:spLocks noChangeShapeType="1"/>
          </p:cNvSpPr>
          <p:nvPr/>
        </p:nvSpPr>
        <p:spPr bwMode="auto">
          <a:xfrm>
            <a:off x="4856163" y="4856163"/>
            <a:ext cx="1819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09" name="Text Box 29"/>
          <p:cNvSpPr txBox="1">
            <a:spLocks noChangeArrowheads="1"/>
          </p:cNvSpPr>
          <p:nvPr/>
        </p:nvSpPr>
        <p:spPr bwMode="auto">
          <a:xfrm>
            <a:off x="5597525" y="4867275"/>
            <a:ext cx="1460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Moisture in air</a:t>
            </a:r>
          </a:p>
        </p:txBody>
      </p:sp>
      <p:sp>
        <p:nvSpPr>
          <p:cNvPr id="174110" name="Text Box 30"/>
          <p:cNvSpPr txBox="1">
            <a:spLocks noChangeArrowheads="1"/>
          </p:cNvSpPr>
          <p:nvPr/>
        </p:nvSpPr>
        <p:spPr bwMode="auto">
          <a:xfrm rot="16200000">
            <a:off x="3698875" y="3994151"/>
            <a:ext cx="1901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Moisture in surface</a:t>
            </a:r>
          </a:p>
        </p:txBody>
      </p:sp>
      <p:sp>
        <p:nvSpPr>
          <p:cNvPr id="174111" name="Freeform 31"/>
          <p:cNvSpPr>
            <a:spLocks/>
          </p:cNvSpPr>
          <p:nvPr/>
        </p:nvSpPr>
        <p:spPr bwMode="auto">
          <a:xfrm>
            <a:off x="4927600" y="3424238"/>
            <a:ext cx="1422400" cy="1422400"/>
          </a:xfrm>
          <a:custGeom>
            <a:avLst/>
            <a:gdLst>
              <a:gd name="T0" fmla="*/ 0 w 896"/>
              <a:gd name="T1" fmla="*/ 896 h 896"/>
              <a:gd name="T2" fmla="*/ 38 w 896"/>
              <a:gd name="T3" fmla="*/ 723 h 896"/>
              <a:gd name="T4" fmla="*/ 90 w 896"/>
              <a:gd name="T5" fmla="*/ 537 h 896"/>
              <a:gd name="T6" fmla="*/ 230 w 896"/>
              <a:gd name="T7" fmla="*/ 358 h 896"/>
              <a:gd name="T8" fmla="*/ 710 w 896"/>
              <a:gd name="T9" fmla="*/ 237 h 896"/>
              <a:gd name="T10" fmla="*/ 896 w 896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96" h="896">
                <a:moveTo>
                  <a:pt x="0" y="896"/>
                </a:moveTo>
                <a:cubicBezTo>
                  <a:pt x="11" y="839"/>
                  <a:pt x="23" y="783"/>
                  <a:pt x="38" y="723"/>
                </a:cubicBezTo>
                <a:cubicBezTo>
                  <a:pt x="53" y="663"/>
                  <a:pt x="58" y="598"/>
                  <a:pt x="90" y="537"/>
                </a:cubicBezTo>
                <a:cubicBezTo>
                  <a:pt x="122" y="476"/>
                  <a:pt x="127" y="408"/>
                  <a:pt x="230" y="358"/>
                </a:cubicBezTo>
                <a:cubicBezTo>
                  <a:pt x="333" y="308"/>
                  <a:pt x="599" y="297"/>
                  <a:pt x="710" y="237"/>
                </a:cubicBezTo>
                <a:cubicBezTo>
                  <a:pt x="821" y="177"/>
                  <a:pt x="858" y="88"/>
                  <a:pt x="89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12" name="Text Box 32"/>
          <p:cNvSpPr txBox="1">
            <a:spLocks noChangeArrowheads="1"/>
          </p:cNvSpPr>
          <p:nvPr/>
        </p:nvSpPr>
        <p:spPr bwMode="auto">
          <a:xfrm>
            <a:off x="5394325" y="4090988"/>
            <a:ext cx="21621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“Moisture” isotherm</a:t>
            </a:r>
          </a:p>
        </p:txBody>
      </p:sp>
      <p:sp>
        <p:nvSpPr>
          <p:cNvPr id="174113" name="Text Box 33"/>
          <p:cNvSpPr txBox="1">
            <a:spLocks noChangeArrowheads="1"/>
          </p:cNvSpPr>
          <p:nvPr/>
        </p:nvSpPr>
        <p:spPr bwMode="auto">
          <a:xfrm>
            <a:off x="842963" y="1062038"/>
            <a:ext cx="1860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Drying Process</a:t>
            </a:r>
          </a:p>
        </p:txBody>
      </p:sp>
      <p:sp>
        <p:nvSpPr>
          <p:cNvPr id="174114" name="Line 34"/>
          <p:cNvSpPr>
            <a:spLocks noChangeShapeType="1"/>
          </p:cNvSpPr>
          <p:nvPr/>
        </p:nvSpPr>
        <p:spPr bwMode="auto">
          <a:xfrm flipV="1">
            <a:off x="4906963" y="5100638"/>
            <a:ext cx="0" cy="1452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15" name="Line 35"/>
          <p:cNvSpPr>
            <a:spLocks noChangeShapeType="1"/>
          </p:cNvSpPr>
          <p:nvPr/>
        </p:nvSpPr>
        <p:spPr bwMode="auto">
          <a:xfrm>
            <a:off x="4775200" y="6400800"/>
            <a:ext cx="1889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7411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779200"/>
              </p:ext>
            </p:extLst>
          </p:nvPr>
        </p:nvGraphicFramePr>
        <p:xfrm>
          <a:off x="4179888" y="5192713"/>
          <a:ext cx="59531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1" name="Equation" r:id="rId13" imgW="355320" imgH="393480" progId="Equation.DSMT4">
                  <p:embed/>
                </p:oleObj>
              </mc:Choice>
              <mc:Fallback>
                <p:oleObj name="Equation" r:id="rId13" imgW="355320" imgH="39348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888" y="5192713"/>
                        <a:ext cx="595312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8" name="Line 38"/>
          <p:cNvSpPr>
            <a:spLocks noChangeShapeType="1"/>
          </p:cNvSpPr>
          <p:nvPr/>
        </p:nvSpPr>
        <p:spPr bwMode="auto">
          <a:xfrm>
            <a:off x="4906963" y="5475288"/>
            <a:ext cx="781050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21" name="Freeform 41"/>
          <p:cNvSpPr>
            <a:spLocks/>
          </p:cNvSpPr>
          <p:nvPr/>
        </p:nvSpPr>
        <p:spPr bwMode="auto">
          <a:xfrm>
            <a:off x="5668963" y="5476875"/>
            <a:ext cx="236537" cy="417513"/>
          </a:xfrm>
          <a:custGeom>
            <a:avLst/>
            <a:gdLst>
              <a:gd name="T0" fmla="*/ 0 w 263"/>
              <a:gd name="T1" fmla="*/ 0 h 218"/>
              <a:gd name="T2" fmla="*/ 58 w 263"/>
              <a:gd name="T3" fmla="*/ 83 h 218"/>
              <a:gd name="T4" fmla="*/ 135 w 263"/>
              <a:gd name="T5" fmla="*/ 154 h 218"/>
              <a:gd name="T6" fmla="*/ 263 w 263"/>
              <a:gd name="T7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3" h="218">
                <a:moveTo>
                  <a:pt x="0" y="0"/>
                </a:moveTo>
                <a:cubicBezTo>
                  <a:pt x="18" y="28"/>
                  <a:pt x="36" y="57"/>
                  <a:pt x="58" y="83"/>
                </a:cubicBezTo>
                <a:cubicBezTo>
                  <a:pt x="80" y="109"/>
                  <a:pt x="101" y="132"/>
                  <a:pt x="135" y="154"/>
                </a:cubicBezTo>
                <a:cubicBezTo>
                  <a:pt x="169" y="176"/>
                  <a:pt x="216" y="197"/>
                  <a:pt x="263" y="21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26" name="Freeform 46"/>
          <p:cNvSpPr>
            <a:spLocks/>
          </p:cNvSpPr>
          <p:nvPr/>
        </p:nvSpPr>
        <p:spPr bwMode="auto">
          <a:xfrm>
            <a:off x="5800725" y="5791200"/>
            <a:ext cx="600075" cy="365125"/>
          </a:xfrm>
          <a:custGeom>
            <a:avLst/>
            <a:gdLst>
              <a:gd name="T0" fmla="*/ 0 w 378"/>
              <a:gd name="T1" fmla="*/ 0 h 230"/>
              <a:gd name="T2" fmla="*/ 77 w 378"/>
              <a:gd name="T3" fmla="*/ 76 h 230"/>
              <a:gd name="T4" fmla="*/ 205 w 378"/>
              <a:gd name="T5" fmla="*/ 153 h 230"/>
              <a:gd name="T6" fmla="*/ 378 w 378"/>
              <a:gd name="T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" h="230">
                <a:moveTo>
                  <a:pt x="0" y="0"/>
                </a:moveTo>
                <a:cubicBezTo>
                  <a:pt x="21" y="25"/>
                  <a:pt x="43" y="51"/>
                  <a:pt x="77" y="76"/>
                </a:cubicBezTo>
                <a:cubicBezTo>
                  <a:pt x="111" y="101"/>
                  <a:pt x="155" y="127"/>
                  <a:pt x="205" y="153"/>
                </a:cubicBezTo>
                <a:cubicBezTo>
                  <a:pt x="255" y="179"/>
                  <a:pt x="316" y="204"/>
                  <a:pt x="378" y="23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27" name="Line 47"/>
          <p:cNvSpPr>
            <a:spLocks noChangeShapeType="1"/>
          </p:cNvSpPr>
          <p:nvPr/>
        </p:nvSpPr>
        <p:spPr bwMode="auto">
          <a:xfrm flipV="1">
            <a:off x="5241925" y="5537200"/>
            <a:ext cx="71438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28" name="Text Box 48"/>
          <p:cNvSpPr txBox="1">
            <a:spLocks noChangeArrowheads="1"/>
          </p:cNvSpPr>
          <p:nvPr/>
        </p:nvSpPr>
        <p:spPr bwMode="auto">
          <a:xfrm>
            <a:off x="4876800" y="5861050"/>
            <a:ext cx="952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constant</a:t>
            </a:r>
          </a:p>
          <a:p>
            <a:r>
              <a:rPr lang="en-US" sz="1600"/>
              <a:t>rate</a:t>
            </a:r>
          </a:p>
        </p:txBody>
      </p:sp>
      <p:sp>
        <p:nvSpPr>
          <p:cNvPr id="174129" name="Line 49"/>
          <p:cNvSpPr>
            <a:spLocks noChangeShapeType="1"/>
          </p:cNvSpPr>
          <p:nvPr/>
        </p:nvSpPr>
        <p:spPr bwMode="auto">
          <a:xfrm flipH="1">
            <a:off x="5943600" y="5659438"/>
            <a:ext cx="436563" cy="203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4130" name="Text Box 50"/>
          <p:cNvSpPr txBox="1">
            <a:spLocks noChangeArrowheads="1"/>
          </p:cNvSpPr>
          <p:nvPr/>
        </p:nvSpPr>
        <p:spPr bwMode="auto">
          <a:xfrm>
            <a:off x="6380163" y="5383213"/>
            <a:ext cx="1187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Falling rate</a:t>
            </a:r>
          </a:p>
        </p:txBody>
      </p:sp>
      <p:sp>
        <p:nvSpPr>
          <p:cNvPr id="174131" name="Text Box 51"/>
          <p:cNvSpPr txBox="1">
            <a:spLocks noChangeArrowheads="1"/>
          </p:cNvSpPr>
          <p:nvPr/>
        </p:nvSpPr>
        <p:spPr bwMode="auto">
          <a:xfrm>
            <a:off x="6645275" y="6319838"/>
            <a:ext cx="568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time</a:t>
            </a:r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 flipH="1">
            <a:off x="751839" y="4025105"/>
            <a:ext cx="370522" cy="108823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H="1">
            <a:off x="3167857" y="4696023"/>
            <a:ext cx="332264" cy="50780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7CEB-A712-4899-A87C-17C95C95261F}" type="slidenum">
              <a:rPr lang="en-US"/>
              <a:pPr/>
              <a:t>6</a:t>
            </a:fld>
            <a:endParaRPr lang="en-US"/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527050" y="309563"/>
            <a:ext cx="73548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u="sng" dirty="0"/>
              <a:t>When the Lumped Parameter Approach</a:t>
            </a:r>
          </a:p>
          <a:p>
            <a:r>
              <a:rPr lang="en-US" sz="3200" u="sng" dirty="0"/>
              <a:t>is valid?</a:t>
            </a:r>
          </a:p>
        </p:txBody>
      </p:sp>
      <p:sp>
        <p:nvSpPr>
          <p:cNvPr id="175109" name="Text Box 5"/>
          <p:cNvSpPr txBox="1">
            <a:spLocks noChangeArrowheads="1"/>
          </p:cNvSpPr>
          <p:nvPr/>
        </p:nvSpPr>
        <p:spPr bwMode="auto">
          <a:xfrm>
            <a:off x="498475" y="1416050"/>
            <a:ext cx="2481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>
                <a:solidFill>
                  <a:srgbClr val="000099"/>
                </a:solidFill>
              </a:rPr>
              <a:t>Heat Transfer</a:t>
            </a:r>
          </a:p>
        </p:txBody>
      </p:sp>
      <p:graphicFrame>
        <p:nvGraphicFramePr>
          <p:cNvPr id="1751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783401"/>
              </p:ext>
            </p:extLst>
          </p:nvPr>
        </p:nvGraphicFramePr>
        <p:xfrm>
          <a:off x="273050" y="2276203"/>
          <a:ext cx="4167167" cy="1467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6" name="Equation" r:id="rId3" imgW="2234880" imgH="787320" progId="Equation.DSMT4">
                  <p:embed/>
                </p:oleObj>
              </mc:Choice>
              <mc:Fallback>
                <p:oleObj name="Equation" r:id="rId3" imgW="2234880" imgH="7873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2276203"/>
                        <a:ext cx="4167167" cy="1467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1" name="Line 7"/>
          <p:cNvSpPr>
            <a:spLocks noChangeShapeType="1"/>
          </p:cNvSpPr>
          <p:nvPr/>
        </p:nvSpPr>
        <p:spPr bwMode="auto">
          <a:xfrm flipH="1" flipV="1">
            <a:off x="2246313" y="3473450"/>
            <a:ext cx="122237" cy="51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12" name="Text Box 8"/>
          <p:cNvSpPr txBox="1">
            <a:spLocks noChangeArrowheads="1"/>
          </p:cNvSpPr>
          <p:nvPr/>
        </p:nvSpPr>
        <p:spPr bwMode="auto">
          <a:xfrm>
            <a:off x="2000250" y="4049713"/>
            <a:ext cx="132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Convection</a:t>
            </a:r>
          </a:p>
        </p:txBody>
      </p:sp>
      <p:sp>
        <p:nvSpPr>
          <p:cNvPr id="175113" name="Line 9"/>
          <p:cNvSpPr>
            <a:spLocks noChangeShapeType="1"/>
          </p:cNvSpPr>
          <p:nvPr/>
        </p:nvSpPr>
        <p:spPr bwMode="auto">
          <a:xfrm flipH="1">
            <a:off x="2012950" y="2327275"/>
            <a:ext cx="24288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14" name="Text Box 10"/>
          <p:cNvSpPr txBox="1">
            <a:spLocks noChangeArrowheads="1"/>
          </p:cNvSpPr>
          <p:nvPr/>
        </p:nvSpPr>
        <p:spPr bwMode="auto">
          <a:xfrm>
            <a:off x="1614488" y="1985963"/>
            <a:ext cx="1339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Conduction</a:t>
            </a:r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 flipH="1" flipV="1">
            <a:off x="423516" y="3235324"/>
            <a:ext cx="267047" cy="777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16" name="Text Box 12"/>
          <p:cNvSpPr txBox="1">
            <a:spLocks noChangeArrowheads="1"/>
          </p:cNvSpPr>
          <p:nvPr/>
        </p:nvSpPr>
        <p:spPr bwMode="auto">
          <a:xfrm>
            <a:off x="273050" y="4019550"/>
            <a:ext cx="145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Biot Number</a:t>
            </a:r>
          </a:p>
        </p:txBody>
      </p:sp>
      <p:graphicFrame>
        <p:nvGraphicFramePr>
          <p:cNvPr id="175117" name="Object 13"/>
          <p:cNvGraphicFramePr>
            <a:graphicFrameLocks noChangeAspect="1"/>
          </p:cNvGraphicFramePr>
          <p:nvPr/>
        </p:nvGraphicFramePr>
        <p:xfrm>
          <a:off x="352425" y="4713288"/>
          <a:ext cx="13081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7" name="Equation" r:id="rId5" imgW="698400" imgH="203040" progId="Equation.3">
                  <p:embed/>
                </p:oleObj>
              </mc:Choice>
              <mc:Fallback>
                <p:oleObj name="Equation" r:id="rId5" imgW="69840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4713288"/>
                        <a:ext cx="1308100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18" name="Text Box 14"/>
          <p:cNvSpPr txBox="1">
            <a:spLocks noChangeArrowheads="1"/>
          </p:cNvSpPr>
          <p:nvPr/>
        </p:nvSpPr>
        <p:spPr bwMode="auto">
          <a:xfrm>
            <a:off x="1716088" y="4627563"/>
            <a:ext cx="258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Use Lumped parameter</a:t>
            </a:r>
          </a:p>
          <a:p>
            <a:r>
              <a:rPr lang="en-US"/>
              <a:t>analysis</a:t>
            </a:r>
          </a:p>
        </p:txBody>
      </p:sp>
      <p:graphicFrame>
        <p:nvGraphicFramePr>
          <p:cNvPr id="175119" name="Object 15"/>
          <p:cNvGraphicFramePr>
            <a:graphicFrameLocks noChangeAspect="1"/>
          </p:cNvGraphicFramePr>
          <p:nvPr/>
        </p:nvGraphicFramePr>
        <p:xfrm>
          <a:off x="300038" y="5475288"/>
          <a:ext cx="13271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8" name="Equation" r:id="rId7" imgW="698400" imgH="203040" progId="Equation.3">
                  <p:embed/>
                </p:oleObj>
              </mc:Choice>
              <mc:Fallback>
                <p:oleObj name="Equation" r:id="rId7" imgW="698400" imgH="2030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5475288"/>
                        <a:ext cx="13271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0" name="Text Box 16"/>
          <p:cNvSpPr txBox="1">
            <a:spLocks noChangeArrowheads="1"/>
          </p:cNvSpPr>
          <p:nvPr/>
        </p:nvSpPr>
        <p:spPr bwMode="auto">
          <a:xfrm>
            <a:off x="1824038" y="5378450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Do not use lumped </a:t>
            </a:r>
          </a:p>
          <a:p>
            <a:r>
              <a:rPr lang="en-US"/>
              <a:t>parameter analysis</a:t>
            </a:r>
          </a:p>
        </p:txBody>
      </p:sp>
      <p:sp>
        <p:nvSpPr>
          <p:cNvPr id="175121" name="Text Box 17"/>
          <p:cNvSpPr txBox="1">
            <a:spLocks noChangeArrowheads="1"/>
          </p:cNvSpPr>
          <p:nvPr/>
        </p:nvSpPr>
        <p:spPr bwMode="auto">
          <a:xfrm>
            <a:off x="5518150" y="1376363"/>
            <a:ext cx="2600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>
                <a:solidFill>
                  <a:srgbClr val="000099"/>
                </a:solidFill>
              </a:rPr>
              <a:t>Mass Transfer</a:t>
            </a:r>
          </a:p>
        </p:txBody>
      </p:sp>
      <p:graphicFrame>
        <p:nvGraphicFramePr>
          <p:cNvPr id="1751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682981"/>
              </p:ext>
            </p:extLst>
          </p:nvPr>
        </p:nvGraphicFramePr>
        <p:xfrm>
          <a:off x="4781572" y="2290763"/>
          <a:ext cx="4122737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9" name="Equation" r:id="rId9" imgW="2145960" imgH="812520" progId="Equation.3">
                  <p:embed/>
                </p:oleObj>
              </mc:Choice>
              <mc:Fallback>
                <p:oleObj name="Equation" r:id="rId9" imgW="2145960" imgH="8125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72" y="2290763"/>
                        <a:ext cx="4122737" cy="156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23" name="Line 19"/>
          <p:cNvSpPr>
            <a:spLocks noChangeShapeType="1"/>
          </p:cNvSpPr>
          <p:nvPr/>
        </p:nvSpPr>
        <p:spPr bwMode="auto">
          <a:xfrm flipH="1">
            <a:off x="6423025" y="2347913"/>
            <a:ext cx="24288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24" name="Text Box 20"/>
          <p:cNvSpPr txBox="1">
            <a:spLocks noChangeArrowheads="1"/>
          </p:cNvSpPr>
          <p:nvPr/>
        </p:nvSpPr>
        <p:spPr bwMode="auto">
          <a:xfrm>
            <a:off x="6005513" y="1985963"/>
            <a:ext cx="1073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Diffusion</a:t>
            </a:r>
          </a:p>
        </p:txBody>
      </p:sp>
      <p:sp>
        <p:nvSpPr>
          <p:cNvPr id="175125" name="Line 21"/>
          <p:cNvSpPr>
            <a:spLocks noChangeShapeType="1"/>
          </p:cNvSpPr>
          <p:nvPr/>
        </p:nvSpPr>
        <p:spPr bwMode="auto">
          <a:xfrm>
            <a:off x="4541707" y="1447800"/>
            <a:ext cx="0" cy="5038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26" name="Line 22"/>
          <p:cNvSpPr>
            <a:spLocks noChangeShapeType="1"/>
          </p:cNvSpPr>
          <p:nvPr/>
        </p:nvSpPr>
        <p:spPr bwMode="auto">
          <a:xfrm flipH="1" flipV="1">
            <a:off x="6359525" y="3475038"/>
            <a:ext cx="25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5127" name="Text Box 23"/>
          <p:cNvSpPr txBox="1">
            <a:spLocks noChangeArrowheads="1"/>
          </p:cNvSpPr>
          <p:nvPr/>
        </p:nvSpPr>
        <p:spPr bwMode="auto">
          <a:xfrm>
            <a:off x="5334000" y="3967163"/>
            <a:ext cx="2762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Convective mass transfer</a:t>
            </a:r>
          </a:p>
        </p:txBody>
      </p:sp>
      <p:graphicFrame>
        <p:nvGraphicFramePr>
          <p:cNvPr id="17512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906083"/>
              </p:ext>
            </p:extLst>
          </p:nvPr>
        </p:nvGraphicFramePr>
        <p:xfrm>
          <a:off x="4800817" y="4641850"/>
          <a:ext cx="14509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0" name="Equation" r:id="rId11" imgW="774360" imgH="215640" progId="Equation.3">
                  <p:embed/>
                </p:oleObj>
              </mc:Choice>
              <mc:Fallback>
                <p:oleObj name="Equation" r:id="rId11" imgW="774360" imgH="2156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17" y="4641850"/>
                        <a:ext cx="1450975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812800"/>
              </p:ext>
            </p:extLst>
          </p:nvPr>
        </p:nvGraphicFramePr>
        <p:xfrm>
          <a:off x="4683342" y="5534025"/>
          <a:ext cx="15208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1" name="Equation" r:id="rId13" imgW="799920" imgH="215640" progId="Equation.DSMT4">
                  <p:embed/>
                </p:oleObj>
              </mc:Choice>
              <mc:Fallback>
                <p:oleObj name="Equation" r:id="rId13" imgW="799920" imgH="21564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342" y="5534025"/>
                        <a:ext cx="15208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30" name="Text Box 26"/>
          <p:cNvSpPr txBox="1">
            <a:spLocks noChangeArrowheads="1"/>
          </p:cNvSpPr>
          <p:nvPr/>
        </p:nvSpPr>
        <p:spPr bwMode="auto">
          <a:xfrm>
            <a:off x="6359742" y="4567238"/>
            <a:ext cx="258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Use Lumped parameter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175131" name="Text Box 27"/>
          <p:cNvSpPr txBox="1">
            <a:spLocks noChangeArrowheads="1"/>
          </p:cNvSpPr>
          <p:nvPr/>
        </p:nvSpPr>
        <p:spPr bwMode="auto">
          <a:xfrm>
            <a:off x="6364505" y="5429250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Do not use lumped </a:t>
            </a:r>
          </a:p>
          <a:p>
            <a:r>
              <a:rPr lang="en-US"/>
              <a:t>parameter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34480" y="6381750"/>
            <a:ext cx="2133600" cy="476250"/>
          </a:xfrm>
        </p:spPr>
        <p:txBody>
          <a:bodyPr/>
          <a:lstStyle/>
          <a:p>
            <a:fld id="{C18C998C-67B3-4396-9012-760EE3661FBC}" type="slidenum">
              <a:rPr lang="en-US"/>
              <a:pPr/>
              <a:t>7</a:t>
            </a:fld>
            <a:endParaRPr lang="en-US"/>
          </a:p>
        </p:txBody>
      </p:sp>
      <p:sp>
        <p:nvSpPr>
          <p:cNvPr id="176132" name="Text Box 4"/>
          <p:cNvSpPr txBox="1">
            <a:spLocks noChangeArrowheads="1"/>
          </p:cNvSpPr>
          <p:nvPr/>
        </p:nvSpPr>
        <p:spPr bwMode="auto">
          <a:xfrm>
            <a:off x="1106488" y="422275"/>
            <a:ext cx="62944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u="sng"/>
              <a:t>The Biot Number – Mass Transfer</a:t>
            </a:r>
          </a:p>
        </p:txBody>
      </p:sp>
      <p:graphicFrame>
        <p:nvGraphicFramePr>
          <p:cNvPr id="176133" name="Object 5"/>
          <p:cNvGraphicFramePr>
            <a:graphicFrameLocks noChangeAspect="1"/>
          </p:cNvGraphicFramePr>
          <p:nvPr/>
        </p:nvGraphicFramePr>
        <p:xfrm>
          <a:off x="1922463" y="1160463"/>
          <a:ext cx="1733550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36" name="Equation" r:id="rId3" imgW="812520" imgH="812520" progId="Equation.3">
                  <p:embed/>
                </p:oleObj>
              </mc:Choice>
              <mc:Fallback>
                <p:oleObj name="Equation" r:id="rId3" imgW="812520" imgH="8125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1160463"/>
                        <a:ext cx="1733550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34" name="Object 6"/>
          <p:cNvGraphicFramePr>
            <a:graphicFrameLocks noChangeAspect="1"/>
          </p:cNvGraphicFramePr>
          <p:nvPr/>
        </p:nvGraphicFramePr>
        <p:xfrm>
          <a:off x="5106988" y="1436688"/>
          <a:ext cx="189071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37" name="Equation" r:id="rId5" imgW="787320" imgH="596880" progId="Equation.3">
                  <p:embed/>
                </p:oleObj>
              </mc:Choice>
              <mc:Fallback>
                <p:oleObj name="Equation" r:id="rId5" imgW="787320" imgH="5968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988" y="1436688"/>
                        <a:ext cx="1890712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6147" name="Group 19"/>
          <p:cNvGrpSpPr>
            <a:grpSpLocks/>
          </p:cNvGrpSpPr>
          <p:nvPr/>
        </p:nvGrpSpPr>
        <p:grpSpPr bwMode="auto">
          <a:xfrm>
            <a:off x="955675" y="2754313"/>
            <a:ext cx="2124075" cy="3259137"/>
            <a:chOff x="602" y="1735"/>
            <a:chExt cx="1338" cy="2053"/>
          </a:xfrm>
        </p:grpSpPr>
        <p:sp>
          <p:nvSpPr>
            <p:cNvPr id="176135" name="Freeform 7"/>
            <p:cNvSpPr>
              <a:spLocks/>
            </p:cNvSpPr>
            <p:nvPr/>
          </p:nvSpPr>
          <p:spPr bwMode="auto">
            <a:xfrm>
              <a:off x="602" y="2449"/>
              <a:ext cx="1338" cy="1339"/>
            </a:xfrm>
            <a:custGeom>
              <a:avLst/>
              <a:gdLst>
                <a:gd name="T0" fmla="*/ 38 w 1249"/>
                <a:gd name="T1" fmla="*/ 576 h 1300"/>
                <a:gd name="T2" fmla="*/ 12 w 1249"/>
                <a:gd name="T3" fmla="*/ 499 h 1300"/>
                <a:gd name="T4" fmla="*/ 32 w 1249"/>
                <a:gd name="T5" fmla="*/ 333 h 1300"/>
                <a:gd name="T6" fmla="*/ 83 w 1249"/>
                <a:gd name="T7" fmla="*/ 275 h 1300"/>
                <a:gd name="T8" fmla="*/ 192 w 1249"/>
                <a:gd name="T9" fmla="*/ 224 h 1300"/>
                <a:gd name="T10" fmla="*/ 313 w 1249"/>
                <a:gd name="T11" fmla="*/ 128 h 1300"/>
                <a:gd name="T12" fmla="*/ 396 w 1249"/>
                <a:gd name="T13" fmla="*/ 51 h 1300"/>
                <a:gd name="T14" fmla="*/ 563 w 1249"/>
                <a:gd name="T15" fmla="*/ 7 h 1300"/>
                <a:gd name="T16" fmla="*/ 838 w 1249"/>
                <a:gd name="T17" fmla="*/ 32 h 1300"/>
                <a:gd name="T18" fmla="*/ 1081 w 1249"/>
                <a:gd name="T19" fmla="*/ 199 h 1300"/>
                <a:gd name="T20" fmla="*/ 1190 w 1249"/>
                <a:gd name="T21" fmla="*/ 378 h 1300"/>
                <a:gd name="T22" fmla="*/ 1248 w 1249"/>
                <a:gd name="T23" fmla="*/ 647 h 1300"/>
                <a:gd name="T24" fmla="*/ 1184 w 1249"/>
                <a:gd name="T25" fmla="*/ 909 h 1300"/>
                <a:gd name="T26" fmla="*/ 1075 w 1249"/>
                <a:gd name="T27" fmla="*/ 1120 h 1300"/>
                <a:gd name="T28" fmla="*/ 787 w 1249"/>
                <a:gd name="T29" fmla="*/ 1267 h 1300"/>
                <a:gd name="T30" fmla="*/ 512 w 1249"/>
                <a:gd name="T31" fmla="*/ 1287 h 1300"/>
                <a:gd name="T32" fmla="*/ 307 w 1249"/>
                <a:gd name="T33" fmla="*/ 1191 h 1300"/>
                <a:gd name="T34" fmla="*/ 268 w 1249"/>
                <a:gd name="T35" fmla="*/ 1088 h 1300"/>
                <a:gd name="T36" fmla="*/ 140 w 1249"/>
                <a:gd name="T37" fmla="*/ 1024 h 1300"/>
                <a:gd name="T38" fmla="*/ 19 w 1249"/>
                <a:gd name="T39" fmla="*/ 915 h 1300"/>
                <a:gd name="T40" fmla="*/ 25 w 1249"/>
                <a:gd name="T41" fmla="*/ 640 h 1300"/>
                <a:gd name="T42" fmla="*/ 38 w 1249"/>
                <a:gd name="T43" fmla="*/ 57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49" h="1300">
                  <a:moveTo>
                    <a:pt x="38" y="576"/>
                  </a:moveTo>
                  <a:cubicBezTo>
                    <a:pt x="36" y="553"/>
                    <a:pt x="13" y="539"/>
                    <a:pt x="12" y="499"/>
                  </a:cubicBezTo>
                  <a:cubicBezTo>
                    <a:pt x="11" y="459"/>
                    <a:pt x="20" y="370"/>
                    <a:pt x="32" y="333"/>
                  </a:cubicBezTo>
                  <a:cubicBezTo>
                    <a:pt x="44" y="296"/>
                    <a:pt x="56" y="293"/>
                    <a:pt x="83" y="275"/>
                  </a:cubicBezTo>
                  <a:cubicBezTo>
                    <a:pt x="110" y="257"/>
                    <a:pt x="154" y="248"/>
                    <a:pt x="192" y="224"/>
                  </a:cubicBezTo>
                  <a:cubicBezTo>
                    <a:pt x="230" y="200"/>
                    <a:pt x="279" y="157"/>
                    <a:pt x="313" y="128"/>
                  </a:cubicBezTo>
                  <a:cubicBezTo>
                    <a:pt x="347" y="99"/>
                    <a:pt x="354" y="71"/>
                    <a:pt x="396" y="51"/>
                  </a:cubicBezTo>
                  <a:cubicBezTo>
                    <a:pt x="438" y="31"/>
                    <a:pt x="489" y="10"/>
                    <a:pt x="563" y="7"/>
                  </a:cubicBezTo>
                  <a:cubicBezTo>
                    <a:pt x="637" y="4"/>
                    <a:pt x="752" y="0"/>
                    <a:pt x="838" y="32"/>
                  </a:cubicBezTo>
                  <a:cubicBezTo>
                    <a:pt x="924" y="64"/>
                    <a:pt x="1022" y="141"/>
                    <a:pt x="1081" y="199"/>
                  </a:cubicBezTo>
                  <a:cubicBezTo>
                    <a:pt x="1140" y="257"/>
                    <a:pt x="1162" y="303"/>
                    <a:pt x="1190" y="378"/>
                  </a:cubicBezTo>
                  <a:cubicBezTo>
                    <a:pt x="1218" y="453"/>
                    <a:pt x="1249" y="559"/>
                    <a:pt x="1248" y="647"/>
                  </a:cubicBezTo>
                  <a:cubicBezTo>
                    <a:pt x="1247" y="735"/>
                    <a:pt x="1213" y="830"/>
                    <a:pt x="1184" y="909"/>
                  </a:cubicBezTo>
                  <a:cubicBezTo>
                    <a:pt x="1155" y="988"/>
                    <a:pt x="1141" y="1060"/>
                    <a:pt x="1075" y="1120"/>
                  </a:cubicBezTo>
                  <a:cubicBezTo>
                    <a:pt x="1009" y="1180"/>
                    <a:pt x="881" y="1239"/>
                    <a:pt x="787" y="1267"/>
                  </a:cubicBezTo>
                  <a:cubicBezTo>
                    <a:pt x="693" y="1295"/>
                    <a:pt x="592" y="1300"/>
                    <a:pt x="512" y="1287"/>
                  </a:cubicBezTo>
                  <a:cubicBezTo>
                    <a:pt x="432" y="1274"/>
                    <a:pt x="348" y="1224"/>
                    <a:pt x="307" y="1191"/>
                  </a:cubicBezTo>
                  <a:cubicBezTo>
                    <a:pt x="266" y="1158"/>
                    <a:pt x="296" y="1116"/>
                    <a:pt x="268" y="1088"/>
                  </a:cubicBezTo>
                  <a:cubicBezTo>
                    <a:pt x="240" y="1060"/>
                    <a:pt x="181" y="1053"/>
                    <a:pt x="140" y="1024"/>
                  </a:cubicBezTo>
                  <a:cubicBezTo>
                    <a:pt x="99" y="995"/>
                    <a:pt x="38" y="979"/>
                    <a:pt x="19" y="915"/>
                  </a:cubicBezTo>
                  <a:cubicBezTo>
                    <a:pt x="0" y="851"/>
                    <a:pt x="19" y="696"/>
                    <a:pt x="25" y="640"/>
                  </a:cubicBezTo>
                  <a:cubicBezTo>
                    <a:pt x="31" y="584"/>
                    <a:pt x="40" y="599"/>
                    <a:pt x="38" y="576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50000">
                  <a:srgbClr val="808080"/>
                </a:gs>
                <a:gs pos="100000">
                  <a:srgbClr val="DDDDDD"/>
                </a:gs>
              </a:gsLst>
              <a:lin ang="189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76136" name="Line 8"/>
            <p:cNvSpPr>
              <a:spLocks noChangeShapeType="1"/>
            </p:cNvSpPr>
            <p:nvPr/>
          </p:nvSpPr>
          <p:spPr bwMode="auto">
            <a:xfrm flipV="1">
              <a:off x="1338" y="2547"/>
              <a:ext cx="0" cy="57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aphicFrame>
          <p:nvGraphicFramePr>
            <p:cNvPr id="176137" name="Object 9"/>
            <p:cNvGraphicFramePr>
              <a:graphicFrameLocks noChangeAspect="1"/>
            </p:cNvGraphicFramePr>
            <p:nvPr/>
          </p:nvGraphicFramePr>
          <p:xfrm>
            <a:off x="1007" y="1735"/>
            <a:ext cx="299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38" name="Equation" r:id="rId7" imgW="177480" imgH="203040" progId="Equation.3">
                    <p:embed/>
                  </p:oleObj>
                </mc:Choice>
                <mc:Fallback>
                  <p:oleObj name="Equation" r:id="rId7" imgW="177480" imgH="203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7" y="1735"/>
                          <a:ext cx="299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6138" name="Line 10"/>
            <p:cNvSpPr>
              <a:spLocks noChangeShapeType="1"/>
            </p:cNvSpPr>
            <p:nvPr/>
          </p:nvSpPr>
          <p:spPr bwMode="auto">
            <a:xfrm flipV="1">
              <a:off x="1318" y="1868"/>
              <a:ext cx="0" cy="570"/>
            </a:xfrm>
            <a:prstGeom prst="line">
              <a:avLst/>
            </a:prstGeom>
            <a:noFill/>
            <a:ln w="38100">
              <a:solidFill>
                <a:srgbClr val="0033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aphicFrame>
          <p:nvGraphicFramePr>
            <p:cNvPr id="176139" name="Object 11"/>
            <p:cNvGraphicFramePr>
              <a:graphicFrameLocks noChangeAspect="1"/>
            </p:cNvGraphicFramePr>
            <p:nvPr/>
          </p:nvGraphicFramePr>
          <p:xfrm>
            <a:off x="1019" y="2395"/>
            <a:ext cx="299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39" name="Equation" r:id="rId9" imgW="177480" imgH="215640" progId="Equation.3">
                    <p:embed/>
                  </p:oleObj>
                </mc:Choice>
                <mc:Fallback>
                  <p:oleObj name="Equation" r:id="rId9" imgW="177480" imgH="2156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9" y="2395"/>
                          <a:ext cx="299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40" name="Object 12"/>
            <p:cNvGraphicFramePr>
              <a:graphicFrameLocks noChangeAspect="1"/>
            </p:cNvGraphicFramePr>
            <p:nvPr/>
          </p:nvGraphicFramePr>
          <p:xfrm>
            <a:off x="1015" y="2119"/>
            <a:ext cx="25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40" name="Equation" r:id="rId11" imgW="152280" imgH="215640" progId="Equation.3">
                    <p:embed/>
                  </p:oleObj>
                </mc:Choice>
                <mc:Fallback>
                  <p:oleObj name="Equation" r:id="rId11" imgW="152280" imgH="21564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5" y="2119"/>
                          <a:ext cx="257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41" name="Object 13"/>
            <p:cNvGraphicFramePr>
              <a:graphicFrameLocks noChangeAspect="1"/>
            </p:cNvGraphicFramePr>
            <p:nvPr/>
          </p:nvGraphicFramePr>
          <p:xfrm>
            <a:off x="1027" y="2964"/>
            <a:ext cx="256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41" name="Equation" r:id="rId13" imgW="152280" imgH="215640" progId="Equation.3">
                    <p:embed/>
                  </p:oleObj>
                </mc:Choice>
                <mc:Fallback>
                  <p:oleObj name="Equation" r:id="rId13" imgW="152280" imgH="2156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7" y="2964"/>
                          <a:ext cx="256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142" name="Object 14"/>
            <p:cNvGraphicFramePr>
              <a:graphicFrameLocks noChangeAspect="1"/>
            </p:cNvGraphicFramePr>
            <p:nvPr/>
          </p:nvGraphicFramePr>
          <p:xfrm>
            <a:off x="1390" y="2710"/>
            <a:ext cx="23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42" name="Equation" r:id="rId15" imgW="139680" imgH="152280" progId="Equation.3">
                    <p:embed/>
                  </p:oleObj>
                </mc:Choice>
                <mc:Fallback>
                  <p:oleObj name="Equation" r:id="rId15" imgW="139680" imgH="1522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0" y="2710"/>
                          <a:ext cx="23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614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20892"/>
              </p:ext>
            </p:extLst>
          </p:nvPr>
        </p:nvGraphicFramePr>
        <p:xfrm>
          <a:off x="2297430" y="3320152"/>
          <a:ext cx="1227138" cy="475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3" name="Equation" r:id="rId17" imgW="622080" imgH="241200" progId="Equation.3">
                  <p:embed/>
                </p:oleObj>
              </mc:Choice>
              <mc:Fallback>
                <p:oleObj name="Equation" r:id="rId17" imgW="62208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430" y="3320152"/>
                        <a:ext cx="1227138" cy="475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819365"/>
              </p:ext>
            </p:extLst>
          </p:nvPr>
        </p:nvGraphicFramePr>
        <p:xfrm>
          <a:off x="3264218" y="4719955"/>
          <a:ext cx="5764212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4" name="Equation" r:id="rId19" imgW="2705040" imgH="609480" progId="Equation.DSMT4">
                  <p:embed/>
                </p:oleObj>
              </mc:Choice>
              <mc:Fallback>
                <p:oleObj name="Equation" r:id="rId19" imgW="2705040" imgH="6094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218" y="4719955"/>
                        <a:ext cx="5764212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6" name="Text Box 18"/>
          <p:cNvSpPr txBox="1">
            <a:spLocks noChangeArrowheads="1"/>
          </p:cNvSpPr>
          <p:nvPr/>
        </p:nvSpPr>
        <p:spPr bwMode="auto">
          <a:xfrm>
            <a:off x="4113213" y="18954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69636"/>
              </p:ext>
            </p:extLst>
          </p:nvPr>
        </p:nvGraphicFramePr>
        <p:xfrm>
          <a:off x="3762693" y="2965450"/>
          <a:ext cx="4843462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5" name="Equation" r:id="rId21" imgW="2273040" imgH="609480" progId="Equation.DSMT4">
                  <p:embed/>
                </p:oleObj>
              </mc:Choice>
              <mc:Fallback>
                <p:oleObj name="Equation" r:id="rId21" imgW="2273040" imgH="6094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693" y="2965450"/>
                        <a:ext cx="4843462" cy="12985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2225040" y="3738880"/>
            <a:ext cx="467360" cy="1314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754880" y="3312160"/>
            <a:ext cx="1432560" cy="15544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57520" y="3738880"/>
            <a:ext cx="1259840" cy="16560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17CCCC-3367-492A-8E1F-CD9541EC4042}" type="slidenum">
              <a:rPr lang="en-US"/>
              <a:pPr/>
              <a:t>8</a:t>
            </a:fld>
            <a:endParaRPr lang="en-US"/>
          </a:p>
        </p:txBody>
      </p:sp>
      <p:sp>
        <p:nvSpPr>
          <p:cNvPr id="177173" name="Text Box 21"/>
          <p:cNvSpPr txBox="1">
            <a:spLocks noChangeArrowheads="1"/>
          </p:cNvSpPr>
          <p:nvPr/>
        </p:nvSpPr>
        <p:spPr bwMode="auto">
          <a:xfrm>
            <a:off x="1168400" y="217488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graphicFrame>
        <p:nvGraphicFramePr>
          <p:cNvPr id="177178" name="Object 26"/>
          <p:cNvGraphicFramePr>
            <a:graphicFrameLocks noChangeAspect="1"/>
          </p:cNvGraphicFramePr>
          <p:nvPr/>
        </p:nvGraphicFramePr>
        <p:xfrm>
          <a:off x="4395788" y="1317625"/>
          <a:ext cx="316706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83" name="Equation" r:id="rId3" imgW="1384200" imgH="419040" progId="Equation.3">
                  <p:embed/>
                </p:oleObj>
              </mc:Choice>
              <mc:Fallback>
                <p:oleObj name="Equation" r:id="rId3" imgW="1384200" imgH="4190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788" y="1317625"/>
                        <a:ext cx="316706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79" name="Text Box 27"/>
          <p:cNvSpPr txBox="1">
            <a:spLocks noChangeArrowheads="1"/>
          </p:cNvSpPr>
          <p:nvPr/>
        </p:nvSpPr>
        <p:spPr bwMode="auto">
          <a:xfrm>
            <a:off x="6248400" y="2251075"/>
            <a:ext cx="9731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Diffusion</a:t>
            </a:r>
          </a:p>
        </p:txBody>
      </p:sp>
      <p:sp>
        <p:nvSpPr>
          <p:cNvPr id="177180" name="Text Box 28"/>
          <p:cNvSpPr txBox="1">
            <a:spLocks noChangeArrowheads="1"/>
          </p:cNvSpPr>
          <p:nvPr/>
        </p:nvSpPr>
        <p:spPr bwMode="auto">
          <a:xfrm>
            <a:off x="5027613" y="2262188"/>
            <a:ext cx="1198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Convection</a:t>
            </a:r>
          </a:p>
        </p:txBody>
      </p:sp>
      <p:sp>
        <p:nvSpPr>
          <p:cNvPr id="177181" name="Text Box 29"/>
          <p:cNvSpPr txBox="1">
            <a:spLocks noChangeArrowheads="1"/>
          </p:cNvSpPr>
          <p:nvPr/>
        </p:nvSpPr>
        <p:spPr bwMode="auto">
          <a:xfrm>
            <a:off x="7175500" y="2068513"/>
            <a:ext cx="150653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Generation</a:t>
            </a:r>
          </a:p>
          <a:p>
            <a:r>
              <a:rPr lang="en-US" sz="1600"/>
              <a:t>(e.g. chemical </a:t>
            </a:r>
          </a:p>
          <a:p>
            <a:r>
              <a:rPr lang="en-US" sz="1600"/>
              <a:t>reaction)</a:t>
            </a:r>
          </a:p>
        </p:txBody>
      </p:sp>
      <p:sp>
        <p:nvSpPr>
          <p:cNvPr id="177182" name="Text Box 30"/>
          <p:cNvSpPr txBox="1">
            <a:spLocks noChangeArrowheads="1"/>
          </p:cNvSpPr>
          <p:nvPr/>
        </p:nvSpPr>
        <p:spPr bwMode="auto">
          <a:xfrm>
            <a:off x="3698875" y="2193925"/>
            <a:ext cx="1314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Storage of A</a:t>
            </a:r>
          </a:p>
        </p:txBody>
      </p:sp>
      <p:sp>
        <p:nvSpPr>
          <p:cNvPr id="177183" name="Line 31"/>
          <p:cNvSpPr>
            <a:spLocks noChangeShapeType="1"/>
          </p:cNvSpPr>
          <p:nvPr/>
        </p:nvSpPr>
        <p:spPr bwMode="auto">
          <a:xfrm flipV="1">
            <a:off x="5202238" y="1371600"/>
            <a:ext cx="6604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7184" name="Line 32"/>
          <p:cNvSpPr>
            <a:spLocks noChangeShapeType="1"/>
          </p:cNvSpPr>
          <p:nvPr/>
        </p:nvSpPr>
        <p:spPr bwMode="auto">
          <a:xfrm flipV="1">
            <a:off x="7234238" y="1525588"/>
            <a:ext cx="344487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7185" name="Text Box 33"/>
          <p:cNvSpPr txBox="1">
            <a:spLocks noChangeArrowheads="1"/>
          </p:cNvSpPr>
          <p:nvPr/>
        </p:nvSpPr>
        <p:spPr bwMode="auto">
          <a:xfrm>
            <a:off x="5821363" y="1236663"/>
            <a:ext cx="444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=0</a:t>
            </a:r>
          </a:p>
        </p:txBody>
      </p:sp>
      <p:sp>
        <p:nvSpPr>
          <p:cNvPr id="177186" name="Text Box 34"/>
          <p:cNvSpPr txBox="1">
            <a:spLocks noChangeArrowheads="1"/>
          </p:cNvSpPr>
          <p:nvPr/>
        </p:nvSpPr>
        <p:spPr bwMode="auto">
          <a:xfrm>
            <a:off x="7650163" y="1225550"/>
            <a:ext cx="444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=0</a:t>
            </a:r>
          </a:p>
        </p:txBody>
      </p:sp>
      <p:graphicFrame>
        <p:nvGraphicFramePr>
          <p:cNvPr id="177187" name="Object 35"/>
          <p:cNvGraphicFramePr>
            <a:graphicFrameLocks noChangeAspect="1"/>
          </p:cNvGraphicFramePr>
          <p:nvPr/>
        </p:nvGraphicFramePr>
        <p:xfrm>
          <a:off x="4094163" y="2608263"/>
          <a:ext cx="4259262" cy="258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84" name="Equation" r:id="rId5" imgW="1879560" imgH="1143000" progId="Equation.3">
                  <p:embed/>
                </p:oleObj>
              </mc:Choice>
              <mc:Fallback>
                <p:oleObj name="Equation" r:id="rId5" imgW="1879560" imgH="1143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2608263"/>
                        <a:ext cx="4259262" cy="258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7192" name="Group 40"/>
          <p:cNvGrpSpPr>
            <a:grpSpLocks/>
          </p:cNvGrpSpPr>
          <p:nvPr/>
        </p:nvGrpSpPr>
        <p:grpSpPr bwMode="auto">
          <a:xfrm>
            <a:off x="803275" y="1471613"/>
            <a:ext cx="3214688" cy="3576637"/>
            <a:chOff x="506" y="927"/>
            <a:chExt cx="2025" cy="2253"/>
          </a:xfrm>
        </p:grpSpPr>
        <p:grpSp>
          <p:nvGrpSpPr>
            <p:cNvPr id="177174" name="Group 22"/>
            <p:cNvGrpSpPr>
              <a:grpSpLocks/>
            </p:cNvGrpSpPr>
            <p:nvPr/>
          </p:nvGrpSpPr>
          <p:grpSpPr bwMode="auto">
            <a:xfrm>
              <a:off x="669" y="927"/>
              <a:ext cx="1622" cy="2016"/>
              <a:chOff x="669" y="927"/>
              <a:chExt cx="1622" cy="2016"/>
            </a:xfrm>
          </p:grpSpPr>
          <p:grpSp>
            <p:nvGrpSpPr>
              <p:cNvPr id="177160" name="Group 8"/>
              <p:cNvGrpSpPr>
                <a:grpSpLocks/>
              </p:cNvGrpSpPr>
              <p:nvPr/>
            </p:nvGrpSpPr>
            <p:grpSpPr bwMode="auto">
              <a:xfrm>
                <a:off x="909" y="927"/>
                <a:ext cx="1382" cy="2016"/>
                <a:chOff x="589" y="621"/>
                <a:chExt cx="1881" cy="2355"/>
              </a:xfrm>
            </p:grpSpPr>
            <p:sp>
              <p:nvSpPr>
                <p:cNvPr id="177157" name="Freeform 5"/>
                <p:cNvSpPr>
                  <a:spLocks/>
                </p:cNvSpPr>
                <p:nvPr/>
              </p:nvSpPr>
              <p:spPr bwMode="auto">
                <a:xfrm>
                  <a:off x="589" y="1101"/>
                  <a:ext cx="1139" cy="1875"/>
                </a:xfrm>
                <a:custGeom>
                  <a:avLst/>
                  <a:gdLst>
                    <a:gd name="T0" fmla="*/ 32 w 1139"/>
                    <a:gd name="T1" fmla="*/ 26 h 1875"/>
                    <a:gd name="T2" fmla="*/ 230 w 1139"/>
                    <a:gd name="T3" fmla="*/ 83 h 1875"/>
                    <a:gd name="T4" fmla="*/ 544 w 1139"/>
                    <a:gd name="T5" fmla="*/ 103 h 1875"/>
                    <a:gd name="T6" fmla="*/ 819 w 1139"/>
                    <a:gd name="T7" fmla="*/ 83 h 1875"/>
                    <a:gd name="T8" fmla="*/ 1139 w 1139"/>
                    <a:gd name="T9" fmla="*/ 0 h 1875"/>
                    <a:gd name="T10" fmla="*/ 1139 w 1139"/>
                    <a:gd name="T11" fmla="*/ 1811 h 1875"/>
                    <a:gd name="T12" fmla="*/ 1043 w 1139"/>
                    <a:gd name="T13" fmla="*/ 1843 h 1875"/>
                    <a:gd name="T14" fmla="*/ 902 w 1139"/>
                    <a:gd name="T15" fmla="*/ 1831 h 1875"/>
                    <a:gd name="T16" fmla="*/ 742 w 1139"/>
                    <a:gd name="T17" fmla="*/ 1818 h 1875"/>
                    <a:gd name="T18" fmla="*/ 333 w 1139"/>
                    <a:gd name="T19" fmla="*/ 1875 h 1875"/>
                    <a:gd name="T20" fmla="*/ 83 w 1139"/>
                    <a:gd name="T21" fmla="*/ 1856 h 1875"/>
                    <a:gd name="T22" fmla="*/ 0 w 1139"/>
                    <a:gd name="T23" fmla="*/ 1843 h 1875"/>
                    <a:gd name="T24" fmla="*/ 32 w 1139"/>
                    <a:gd name="T25" fmla="*/ 26 h 1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39" h="1875">
                      <a:moveTo>
                        <a:pt x="32" y="26"/>
                      </a:moveTo>
                      <a:lnTo>
                        <a:pt x="230" y="83"/>
                      </a:lnTo>
                      <a:lnTo>
                        <a:pt x="544" y="103"/>
                      </a:lnTo>
                      <a:lnTo>
                        <a:pt x="819" y="83"/>
                      </a:lnTo>
                      <a:lnTo>
                        <a:pt x="1139" y="0"/>
                      </a:lnTo>
                      <a:lnTo>
                        <a:pt x="1139" y="1811"/>
                      </a:lnTo>
                      <a:lnTo>
                        <a:pt x="1043" y="1843"/>
                      </a:lnTo>
                      <a:lnTo>
                        <a:pt x="902" y="1831"/>
                      </a:lnTo>
                      <a:lnTo>
                        <a:pt x="742" y="1818"/>
                      </a:lnTo>
                      <a:lnTo>
                        <a:pt x="333" y="1875"/>
                      </a:lnTo>
                      <a:lnTo>
                        <a:pt x="83" y="1856"/>
                      </a:lnTo>
                      <a:lnTo>
                        <a:pt x="0" y="1843"/>
                      </a:lnTo>
                      <a:lnTo>
                        <a:pt x="32" y="2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/>
                    </a:gs>
                    <a:gs pos="100000">
                      <a:srgbClr val="77777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77158" name="Freeform 6"/>
                <p:cNvSpPr>
                  <a:spLocks/>
                </p:cNvSpPr>
                <p:nvPr/>
              </p:nvSpPr>
              <p:spPr bwMode="auto">
                <a:xfrm>
                  <a:off x="621" y="621"/>
                  <a:ext cx="1798" cy="576"/>
                </a:xfrm>
                <a:custGeom>
                  <a:avLst/>
                  <a:gdLst>
                    <a:gd name="T0" fmla="*/ 0 w 1798"/>
                    <a:gd name="T1" fmla="*/ 499 h 576"/>
                    <a:gd name="T2" fmla="*/ 121 w 1798"/>
                    <a:gd name="T3" fmla="*/ 537 h 576"/>
                    <a:gd name="T4" fmla="*/ 275 w 1798"/>
                    <a:gd name="T5" fmla="*/ 557 h 576"/>
                    <a:gd name="T6" fmla="*/ 441 w 1798"/>
                    <a:gd name="T7" fmla="*/ 576 h 576"/>
                    <a:gd name="T8" fmla="*/ 595 w 1798"/>
                    <a:gd name="T9" fmla="*/ 576 h 576"/>
                    <a:gd name="T10" fmla="*/ 806 w 1798"/>
                    <a:gd name="T11" fmla="*/ 557 h 576"/>
                    <a:gd name="T12" fmla="*/ 992 w 1798"/>
                    <a:gd name="T13" fmla="*/ 512 h 576"/>
                    <a:gd name="T14" fmla="*/ 1107 w 1798"/>
                    <a:gd name="T15" fmla="*/ 461 h 576"/>
                    <a:gd name="T16" fmla="*/ 1798 w 1798"/>
                    <a:gd name="T17" fmla="*/ 13 h 576"/>
                    <a:gd name="T18" fmla="*/ 1574 w 1798"/>
                    <a:gd name="T19" fmla="*/ 45 h 576"/>
                    <a:gd name="T20" fmla="*/ 1414 w 1798"/>
                    <a:gd name="T21" fmla="*/ 38 h 576"/>
                    <a:gd name="T22" fmla="*/ 1261 w 1798"/>
                    <a:gd name="T23" fmla="*/ 0 h 576"/>
                    <a:gd name="T24" fmla="*/ 1005 w 1798"/>
                    <a:gd name="T25" fmla="*/ 19 h 576"/>
                    <a:gd name="T26" fmla="*/ 813 w 1798"/>
                    <a:gd name="T27" fmla="*/ 32 h 576"/>
                    <a:gd name="T28" fmla="*/ 710 w 1798"/>
                    <a:gd name="T29" fmla="*/ 32 h 576"/>
                    <a:gd name="T30" fmla="*/ 0 w 1798"/>
                    <a:gd name="T31" fmla="*/ 499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98" h="576">
                      <a:moveTo>
                        <a:pt x="0" y="499"/>
                      </a:moveTo>
                      <a:lnTo>
                        <a:pt x="121" y="537"/>
                      </a:lnTo>
                      <a:lnTo>
                        <a:pt x="275" y="557"/>
                      </a:lnTo>
                      <a:lnTo>
                        <a:pt x="441" y="576"/>
                      </a:lnTo>
                      <a:lnTo>
                        <a:pt x="595" y="576"/>
                      </a:lnTo>
                      <a:lnTo>
                        <a:pt x="806" y="557"/>
                      </a:lnTo>
                      <a:lnTo>
                        <a:pt x="992" y="512"/>
                      </a:lnTo>
                      <a:lnTo>
                        <a:pt x="1107" y="461"/>
                      </a:lnTo>
                      <a:lnTo>
                        <a:pt x="1798" y="13"/>
                      </a:lnTo>
                      <a:lnTo>
                        <a:pt x="1574" y="45"/>
                      </a:lnTo>
                      <a:lnTo>
                        <a:pt x="1414" y="38"/>
                      </a:lnTo>
                      <a:lnTo>
                        <a:pt x="1261" y="0"/>
                      </a:lnTo>
                      <a:lnTo>
                        <a:pt x="1005" y="19"/>
                      </a:lnTo>
                      <a:lnTo>
                        <a:pt x="813" y="32"/>
                      </a:lnTo>
                      <a:lnTo>
                        <a:pt x="710" y="32"/>
                      </a:lnTo>
                      <a:lnTo>
                        <a:pt x="0" y="4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77159" name="Freeform 7"/>
                <p:cNvSpPr>
                  <a:spLocks/>
                </p:cNvSpPr>
                <p:nvPr/>
              </p:nvSpPr>
              <p:spPr bwMode="auto">
                <a:xfrm>
                  <a:off x="1734" y="621"/>
                  <a:ext cx="736" cy="2291"/>
                </a:xfrm>
                <a:custGeom>
                  <a:avLst/>
                  <a:gdLst>
                    <a:gd name="T0" fmla="*/ 0 w 736"/>
                    <a:gd name="T1" fmla="*/ 2291 h 2291"/>
                    <a:gd name="T2" fmla="*/ 0 w 736"/>
                    <a:gd name="T3" fmla="*/ 461 h 2291"/>
                    <a:gd name="T4" fmla="*/ 692 w 736"/>
                    <a:gd name="T5" fmla="*/ 0 h 2291"/>
                    <a:gd name="T6" fmla="*/ 685 w 736"/>
                    <a:gd name="T7" fmla="*/ 217 h 2291"/>
                    <a:gd name="T8" fmla="*/ 724 w 736"/>
                    <a:gd name="T9" fmla="*/ 275 h 2291"/>
                    <a:gd name="T10" fmla="*/ 724 w 736"/>
                    <a:gd name="T11" fmla="*/ 377 h 2291"/>
                    <a:gd name="T12" fmla="*/ 698 w 736"/>
                    <a:gd name="T13" fmla="*/ 473 h 2291"/>
                    <a:gd name="T14" fmla="*/ 736 w 736"/>
                    <a:gd name="T15" fmla="*/ 601 h 2291"/>
                    <a:gd name="T16" fmla="*/ 704 w 736"/>
                    <a:gd name="T17" fmla="*/ 729 h 2291"/>
                    <a:gd name="T18" fmla="*/ 704 w 736"/>
                    <a:gd name="T19" fmla="*/ 845 h 2291"/>
                    <a:gd name="T20" fmla="*/ 666 w 736"/>
                    <a:gd name="T21" fmla="*/ 1037 h 2291"/>
                    <a:gd name="T22" fmla="*/ 704 w 736"/>
                    <a:gd name="T23" fmla="*/ 1171 h 2291"/>
                    <a:gd name="T24" fmla="*/ 672 w 736"/>
                    <a:gd name="T25" fmla="*/ 1293 h 2291"/>
                    <a:gd name="T26" fmla="*/ 724 w 736"/>
                    <a:gd name="T27" fmla="*/ 1389 h 2291"/>
                    <a:gd name="T28" fmla="*/ 647 w 736"/>
                    <a:gd name="T29" fmla="*/ 1517 h 2291"/>
                    <a:gd name="T30" fmla="*/ 666 w 736"/>
                    <a:gd name="T31" fmla="*/ 1600 h 2291"/>
                    <a:gd name="T32" fmla="*/ 0 w 736"/>
                    <a:gd name="T33" fmla="*/ 2291 h 2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6" h="2291">
                      <a:moveTo>
                        <a:pt x="0" y="2291"/>
                      </a:moveTo>
                      <a:lnTo>
                        <a:pt x="0" y="461"/>
                      </a:lnTo>
                      <a:lnTo>
                        <a:pt x="692" y="0"/>
                      </a:lnTo>
                      <a:lnTo>
                        <a:pt x="685" y="217"/>
                      </a:lnTo>
                      <a:lnTo>
                        <a:pt x="724" y="275"/>
                      </a:lnTo>
                      <a:lnTo>
                        <a:pt x="724" y="377"/>
                      </a:lnTo>
                      <a:lnTo>
                        <a:pt x="698" y="473"/>
                      </a:lnTo>
                      <a:lnTo>
                        <a:pt x="736" y="601"/>
                      </a:lnTo>
                      <a:lnTo>
                        <a:pt x="704" y="729"/>
                      </a:lnTo>
                      <a:lnTo>
                        <a:pt x="704" y="845"/>
                      </a:lnTo>
                      <a:lnTo>
                        <a:pt x="666" y="1037"/>
                      </a:lnTo>
                      <a:lnTo>
                        <a:pt x="704" y="1171"/>
                      </a:lnTo>
                      <a:lnTo>
                        <a:pt x="672" y="1293"/>
                      </a:lnTo>
                      <a:lnTo>
                        <a:pt x="724" y="1389"/>
                      </a:lnTo>
                      <a:lnTo>
                        <a:pt x="647" y="1517"/>
                      </a:lnTo>
                      <a:lnTo>
                        <a:pt x="666" y="1600"/>
                      </a:lnTo>
                      <a:lnTo>
                        <a:pt x="0" y="229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77161" name="Line 9"/>
              <p:cNvSpPr>
                <a:spLocks noChangeShapeType="1"/>
              </p:cNvSpPr>
              <p:nvPr/>
            </p:nvSpPr>
            <p:spPr bwMode="auto">
              <a:xfrm>
                <a:off x="922" y="2362"/>
                <a:ext cx="8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62" name="Line 10"/>
              <p:cNvSpPr>
                <a:spLocks noChangeShapeType="1"/>
              </p:cNvSpPr>
              <p:nvPr/>
            </p:nvSpPr>
            <p:spPr bwMode="auto">
              <a:xfrm>
                <a:off x="1331" y="1395"/>
                <a:ext cx="0" cy="15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63" name="Line 11"/>
              <p:cNvSpPr>
                <a:spLocks noChangeShapeType="1"/>
              </p:cNvSpPr>
              <p:nvPr/>
            </p:nvSpPr>
            <p:spPr bwMode="auto">
              <a:xfrm>
                <a:off x="928" y="1613"/>
                <a:ext cx="819" cy="0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aphicFrame>
            <p:nvGraphicFramePr>
              <p:cNvPr id="177164" name="Object 12"/>
              <p:cNvGraphicFramePr>
                <a:graphicFrameLocks noChangeAspect="1"/>
              </p:cNvGraphicFramePr>
              <p:nvPr/>
            </p:nvGraphicFramePr>
            <p:xfrm>
              <a:off x="673" y="1452"/>
              <a:ext cx="21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85" name="Equation" r:id="rId7" imgW="139680" imgH="215640" progId="Equation.3">
                      <p:embed/>
                    </p:oleObj>
                  </mc:Choice>
                  <mc:Fallback>
                    <p:oleObj name="Equation" r:id="rId7" imgW="139680" imgH="21564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" y="1452"/>
                            <a:ext cx="21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7165" name="Object 13"/>
              <p:cNvGraphicFramePr>
                <a:graphicFrameLocks noChangeAspect="1"/>
              </p:cNvGraphicFramePr>
              <p:nvPr/>
            </p:nvGraphicFramePr>
            <p:xfrm>
              <a:off x="669" y="2175"/>
              <a:ext cx="2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86" name="Equation" r:id="rId9" imgW="152280" imgH="215640" progId="Equation.3">
                      <p:embed/>
                    </p:oleObj>
                  </mc:Choice>
                  <mc:Fallback>
                    <p:oleObj name="Equation" r:id="rId9" imgW="152280" imgH="21564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9" y="2175"/>
                            <a:ext cx="23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7166" name="Object 14"/>
              <p:cNvGraphicFramePr>
                <a:graphicFrameLocks noChangeAspect="1"/>
              </p:cNvGraphicFramePr>
              <p:nvPr/>
            </p:nvGraphicFramePr>
            <p:xfrm>
              <a:off x="1777" y="2194"/>
              <a:ext cx="2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87" name="Equation" r:id="rId11" imgW="152280" imgH="215640" progId="Equation.3">
                      <p:embed/>
                    </p:oleObj>
                  </mc:Choice>
                  <mc:Fallback>
                    <p:oleObj name="Equation" r:id="rId11" imgW="152280" imgH="21564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7" y="2194"/>
                            <a:ext cx="23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7167" name="Freeform 15"/>
              <p:cNvSpPr>
                <a:spLocks/>
              </p:cNvSpPr>
              <p:nvPr/>
            </p:nvSpPr>
            <p:spPr bwMode="auto">
              <a:xfrm>
                <a:off x="922" y="1688"/>
                <a:ext cx="838" cy="674"/>
              </a:xfrm>
              <a:custGeom>
                <a:avLst/>
                <a:gdLst>
                  <a:gd name="T0" fmla="*/ 0 w 838"/>
                  <a:gd name="T1" fmla="*/ 661 h 674"/>
                  <a:gd name="T2" fmla="*/ 396 w 838"/>
                  <a:gd name="T3" fmla="*/ 2 h 674"/>
                  <a:gd name="T4" fmla="*/ 838 w 838"/>
                  <a:gd name="T5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8" h="674">
                    <a:moveTo>
                      <a:pt x="0" y="661"/>
                    </a:moveTo>
                    <a:cubicBezTo>
                      <a:pt x="128" y="330"/>
                      <a:pt x="256" y="0"/>
                      <a:pt x="396" y="2"/>
                    </a:cubicBezTo>
                    <a:cubicBezTo>
                      <a:pt x="536" y="4"/>
                      <a:pt x="687" y="339"/>
                      <a:pt x="838" y="674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68" name="Freeform 16"/>
              <p:cNvSpPr>
                <a:spLocks/>
              </p:cNvSpPr>
              <p:nvPr/>
            </p:nvSpPr>
            <p:spPr bwMode="auto">
              <a:xfrm>
                <a:off x="922" y="1943"/>
                <a:ext cx="838" cy="438"/>
              </a:xfrm>
              <a:custGeom>
                <a:avLst/>
                <a:gdLst>
                  <a:gd name="T0" fmla="*/ 0 w 838"/>
                  <a:gd name="T1" fmla="*/ 419 h 438"/>
                  <a:gd name="T2" fmla="*/ 390 w 838"/>
                  <a:gd name="T3" fmla="*/ 3 h 438"/>
                  <a:gd name="T4" fmla="*/ 838 w 838"/>
                  <a:gd name="T5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8" h="438">
                    <a:moveTo>
                      <a:pt x="0" y="419"/>
                    </a:moveTo>
                    <a:cubicBezTo>
                      <a:pt x="125" y="209"/>
                      <a:pt x="250" y="0"/>
                      <a:pt x="390" y="3"/>
                    </a:cubicBezTo>
                    <a:cubicBezTo>
                      <a:pt x="530" y="6"/>
                      <a:pt x="684" y="222"/>
                      <a:pt x="838" y="438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69" name="Freeform 17"/>
              <p:cNvSpPr>
                <a:spLocks/>
              </p:cNvSpPr>
              <p:nvPr/>
            </p:nvSpPr>
            <p:spPr bwMode="auto">
              <a:xfrm>
                <a:off x="928" y="2102"/>
                <a:ext cx="826" cy="272"/>
              </a:xfrm>
              <a:custGeom>
                <a:avLst/>
                <a:gdLst>
                  <a:gd name="T0" fmla="*/ 0 w 826"/>
                  <a:gd name="T1" fmla="*/ 247 h 272"/>
                  <a:gd name="T2" fmla="*/ 397 w 826"/>
                  <a:gd name="T3" fmla="*/ 4 h 272"/>
                  <a:gd name="T4" fmla="*/ 826 w 826"/>
                  <a:gd name="T5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6" h="272">
                    <a:moveTo>
                      <a:pt x="0" y="247"/>
                    </a:moveTo>
                    <a:cubicBezTo>
                      <a:pt x="129" y="123"/>
                      <a:pt x="259" y="0"/>
                      <a:pt x="397" y="4"/>
                    </a:cubicBezTo>
                    <a:cubicBezTo>
                      <a:pt x="535" y="8"/>
                      <a:pt x="680" y="140"/>
                      <a:pt x="826" y="272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70" name="Freeform 18"/>
              <p:cNvSpPr>
                <a:spLocks/>
              </p:cNvSpPr>
              <p:nvPr/>
            </p:nvSpPr>
            <p:spPr bwMode="auto">
              <a:xfrm>
                <a:off x="928" y="2231"/>
                <a:ext cx="832" cy="143"/>
              </a:xfrm>
              <a:custGeom>
                <a:avLst/>
                <a:gdLst>
                  <a:gd name="T0" fmla="*/ 0 w 832"/>
                  <a:gd name="T1" fmla="*/ 124 h 143"/>
                  <a:gd name="T2" fmla="*/ 397 w 832"/>
                  <a:gd name="T3" fmla="*/ 3 h 143"/>
                  <a:gd name="T4" fmla="*/ 832 w 832"/>
                  <a:gd name="T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2" h="143">
                    <a:moveTo>
                      <a:pt x="0" y="124"/>
                    </a:moveTo>
                    <a:cubicBezTo>
                      <a:pt x="129" y="62"/>
                      <a:pt x="258" y="0"/>
                      <a:pt x="397" y="3"/>
                    </a:cubicBezTo>
                    <a:cubicBezTo>
                      <a:pt x="536" y="6"/>
                      <a:pt x="684" y="74"/>
                      <a:pt x="832" y="143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7171" name="Line 19"/>
              <p:cNvSpPr>
                <a:spLocks noChangeShapeType="1"/>
              </p:cNvSpPr>
              <p:nvPr/>
            </p:nvSpPr>
            <p:spPr bwMode="auto">
              <a:xfrm>
                <a:off x="768" y="1192"/>
                <a:ext cx="477" cy="857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aphicFrame>
            <p:nvGraphicFramePr>
              <p:cNvPr id="177172" name="Object 20"/>
              <p:cNvGraphicFramePr>
                <a:graphicFrameLocks noChangeAspect="1"/>
              </p:cNvGraphicFramePr>
              <p:nvPr/>
            </p:nvGraphicFramePr>
            <p:xfrm>
              <a:off x="1595" y="1839"/>
              <a:ext cx="13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588" name="Equation" r:id="rId13" imgW="88560" imgH="152280" progId="Equation.3">
                      <p:embed/>
                    </p:oleObj>
                  </mc:Choice>
                  <mc:Fallback>
                    <p:oleObj name="Equation" r:id="rId13" imgW="88560" imgH="15228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5" y="1839"/>
                            <a:ext cx="137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7175" name="Object 23"/>
            <p:cNvGraphicFramePr>
              <a:graphicFrameLocks noChangeAspect="1"/>
            </p:cNvGraphicFramePr>
            <p:nvPr/>
          </p:nvGraphicFramePr>
          <p:xfrm>
            <a:off x="1161" y="2930"/>
            <a:ext cx="371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89" name="Equation" r:id="rId15" imgW="380880" imgH="177480" progId="Equation.3">
                    <p:embed/>
                  </p:oleObj>
                </mc:Choice>
                <mc:Fallback>
                  <p:oleObj name="Equation" r:id="rId15" imgW="380880" imgH="1774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1" y="2930"/>
                          <a:ext cx="371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6" name="Object 24"/>
            <p:cNvGraphicFramePr>
              <a:graphicFrameLocks noChangeAspect="1"/>
            </p:cNvGraphicFramePr>
            <p:nvPr/>
          </p:nvGraphicFramePr>
          <p:xfrm>
            <a:off x="1638" y="2942"/>
            <a:ext cx="328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90" name="Equation" r:id="rId17" imgW="368280" imgH="164880" progId="Equation.3">
                    <p:embed/>
                  </p:oleObj>
                </mc:Choice>
                <mc:Fallback>
                  <p:oleObj name="Equation" r:id="rId17" imgW="368280" imgH="1648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8" y="2942"/>
                          <a:ext cx="328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177" name="Object 25"/>
            <p:cNvGraphicFramePr>
              <a:graphicFrameLocks noChangeAspect="1"/>
            </p:cNvGraphicFramePr>
            <p:nvPr/>
          </p:nvGraphicFramePr>
          <p:xfrm>
            <a:off x="580" y="2930"/>
            <a:ext cx="458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91" name="Equation" r:id="rId19" imgW="457200" imgH="164880" progId="Equation.3">
                    <p:embed/>
                  </p:oleObj>
                </mc:Choice>
                <mc:Fallback>
                  <p:oleObj name="Equation" r:id="rId19" imgW="457200" imgH="1648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" y="2930"/>
                          <a:ext cx="458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7188" name="AutoShape 36"/>
            <p:cNvSpPr>
              <a:spLocks/>
            </p:cNvSpPr>
            <p:nvPr/>
          </p:nvSpPr>
          <p:spPr bwMode="auto">
            <a:xfrm>
              <a:off x="2411" y="1664"/>
              <a:ext cx="120" cy="1516"/>
            </a:xfrm>
            <a:prstGeom prst="leftBrace">
              <a:avLst>
                <a:gd name="adj1" fmla="val 10527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>
              <a:off x="506" y="2042"/>
              <a:ext cx="185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77190" name="Text Box 38"/>
          <p:cNvSpPr txBox="1">
            <a:spLocks noChangeArrowheads="1"/>
          </p:cNvSpPr>
          <p:nvPr/>
        </p:nvSpPr>
        <p:spPr bwMode="auto">
          <a:xfrm>
            <a:off x="50800" y="2671763"/>
            <a:ext cx="14033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concentration</a:t>
            </a:r>
          </a:p>
          <a:p>
            <a:r>
              <a:rPr lang="en-US" sz="1600"/>
              <a:t>in the solid</a:t>
            </a:r>
          </a:p>
        </p:txBody>
      </p:sp>
      <p:graphicFrame>
        <p:nvGraphicFramePr>
          <p:cNvPr id="17719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33337"/>
              </p:ext>
            </p:extLst>
          </p:nvPr>
        </p:nvGraphicFramePr>
        <p:xfrm>
          <a:off x="2279650" y="5219700"/>
          <a:ext cx="6357938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92" name="Equation" r:id="rId21" imgW="3327120" imgH="507960" progId="Equation.DSMT4">
                  <p:embed/>
                </p:oleObj>
              </mc:Choice>
              <mc:Fallback>
                <p:oleObj name="Equation" r:id="rId21" imgW="3327120" imgH="50796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5219700"/>
                        <a:ext cx="6357938" cy="968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3870" y="1444699"/>
                <a:ext cx="10918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0" y="1444699"/>
                <a:ext cx="1091837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ABE 308- Lecture 11</a:t>
            </a:r>
            <a:endParaRPr lang="en-US"/>
          </a:p>
        </p:txBody>
      </p:sp>
      <p:sp>
        <p:nvSpPr>
          <p:cNvPr id="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C058-308A-4078-BD05-E1F53A985E2C}" type="slidenum">
              <a:rPr lang="en-US"/>
              <a:pPr/>
              <a:t>9</a:t>
            </a:fld>
            <a:endParaRPr lang="en-US"/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1168400" y="217488"/>
            <a:ext cx="73088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u="sng"/>
              <a:t>Unsteady State (transient) diffusion when </a:t>
            </a:r>
          </a:p>
          <a:p>
            <a:r>
              <a:rPr lang="en-US" sz="2800" b="1" u="sng"/>
              <a:t>internal resistance is not negligible</a:t>
            </a:r>
          </a:p>
        </p:txBody>
      </p:sp>
      <p:grpSp>
        <p:nvGrpSpPr>
          <p:cNvPr id="178204" name="Group 28"/>
          <p:cNvGrpSpPr>
            <a:grpSpLocks/>
          </p:cNvGrpSpPr>
          <p:nvPr/>
        </p:nvGrpSpPr>
        <p:grpSpPr bwMode="auto">
          <a:xfrm>
            <a:off x="158750" y="1422400"/>
            <a:ext cx="2309813" cy="2722563"/>
            <a:chOff x="382" y="914"/>
            <a:chExt cx="1711" cy="2176"/>
          </a:xfrm>
        </p:grpSpPr>
        <p:grpSp>
          <p:nvGrpSpPr>
            <p:cNvPr id="178182" name="Group 6"/>
            <p:cNvGrpSpPr>
              <a:grpSpLocks/>
            </p:cNvGrpSpPr>
            <p:nvPr/>
          </p:nvGrpSpPr>
          <p:grpSpPr bwMode="auto">
            <a:xfrm>
              <a:off x="471" y="914"/>
              <a:ext cx="1622" cy="2016"/>
              <a:chOff x="669" y="927"/>
              <a:chExt cx="1622" cy="2016"/>
            </a:xfrm>
          </p:grpSpPr>
          <p:grpSp>
            <p:nvGrpSpPr>
              <p:cNvPr id="178183" name="Group 7"/>
              <p:cNvGrpSpPr>
                <a:grpSpLocks/>
              </p:cNvGrpSpPr>
              <p:nvPr/>
            </p:nvGrpSpPr>
            <p:grpSpPr bwMode="auto">
              <a:xfrm>
                <a:off x="909" y="927"/>
                <a:ext cx="1382" cy="2016"/>
                <a:chOff x="589" y="621"/>
                <a:chExt cx="1881" cy="2355"/>
              </a:xfrm>
            </p:grpSpPr>
            <p:sp>
              <p:nvSpPr>
                <p:cNvPr id="178184" name="Freeform 8"/>
                <p:cNvSpPr>
                  <a:spLocks/>
                </p:cNvSpPr>
                <p:nvPr/>
              </p:nvSpPr>
              <p:spPr bwMode="auto">
                <a:xfrm>
                  <a:off x="589" y="1101"/>
                  <a:ext cx="1139" cy="1875"/>
                </a:xfrm>
                <a:custGeom>
                  <a:avLst/>
                  <a:gdLst>
                    <a:gd name="T0" fmla="*/ 32 w 1139"/>
                    <a:gd name="T1" fmla="*/ 26 h 1875"/>
                    <a:gd name="T2" fmla="*/ 230 w 1139"/>
                    <a:gd name="T3" fmla="*/ 83 h 1875"/>
                    <a:gd name="T4" fmla="*/ 544 w 1139"/>
                    <a:gd name="T5" fmla="*/ 103 h 1875"/>
                    <a:gd name="T6" fmla="*/ 819 w 1139"/>
                    <a:gd name="T7" fmla="*/ 83 h 1875"/>
                    <a:gd name="T8" fmla="*/ 1139 w 1139"/>
                    <a:gd name="T9" fmla="*/ 0 h 1875"/>
                    <a:gd name="T10" fmla="*/ 1139 w 1139"/>
                    <a:gd name="T11" fmla="*/ 1811 h 1875"/>
                    <a:gd name="T12" fmla="*/ 1043 w 1139"/>
                    <a:gd name="T13" fmla="*/ 1843 h 1875"/>
                    <a:gd name="T14" fmla="*/ 902 w 1139"/>
                    <a:gd name="T15" fmla="*/ 1831 h 1875"/>
                    <a:gd name="T16" fmla="*/ 742 w 1139"/>
                    <a:gd name="T17" fmla="*/ 1818 h 1875"/>
                    <a:gd name="T18" fmla="*/ 333 w 1139"/>
                    <a:gd name="T19" fmla="*/ 1875 h 1875"/>
                    <a:gd name="T20" fmla="*/ 83 w 1139"/>
                    <a:gd name="T21" fmla="*/ 1856 h 1875"/>
                    <a:gd name="T22" fmla="*/ 0 w 1139"/>
                    <a:gd name="T23" fmla="*/ 1843 h 1875"/>
                    <a:gd name="T24" fmla="*/ 32 w 1139"/>
                    <a:gd name="T25" fmla="*/ 26 h 1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39" h="1875">
                      <a:moveTo>
                        <a:pt x="32" y="26"/>
                      </a:moveTo>
                      <a:lnTo>
                        <a:pt x="230" y="83"/>
                      </a:lnTo>
                      <a:lnTo>
                        <a:pt x="544" y="103"/>
                      </a:lnTo>
                      <a:lnTo>
                        <a:pt x="819" y="83"/>
                      </a:lnTo>
                      <a:lnTo>
                        <a:pt x="1139" y="0"/>
                      </a:lnTo>
                      <a:lnTo>
                        <a:pt x="1139" y="1811"/>
                      </a:lnTo>
                      <a:lnTo>
                        <a:pt x="1043" y="1843"/>
                      </a:lnTo>
                      <a:lnTo>
                        <a:pt x="902" y="1831"/>
                      </a:lnTo>
                      <a:lnTo>
                        <a:pt x="742" y="1818"/>
                      </a:lnTo>
                      <a:lnTo>
                        <a:pt x="333" y="1875"/>
                      </a:lnTo>
                      <a:lnTo>
                        <a:pt x="83" y="1856"/>
                      </a:lnTo>
                      <a:lnTo>
                        <a:pt x="0" y="1843"/>
                      </a:lnTo>
                      <a:lnTo>
                        <a:pt x="32" y="2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/>
                    </a:gs>
                    <a:gs pos="100000">
                      <a:srgbClr val="777777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78185" name="Freeform 9"/>
                <p:cNvSpPr>
                  <a:spLocks/>
                </p:cNvSpPr>
                <p:nvPr/>
              </p:nvSpPr>
              <p:spPr bwMode="auto">
                <a:xfrm>
                  <a:off x="621" y="621"/>
                  <a:ext cx="1798" cy="576"/>
                </a:xfrm>
                <a:custGeom>
                  <a:avLst/>
                  <a:gdLst>
                    <a:gd name="T0" fmla="*/ 0 w 1798"/>
                    <a:gd name="T1" fmla="*/ 499 h 576"/>
                    <a:gd name="T2" fmla="*/ 121 w 1798"/>
                    <a:gd name="T3" fmla="*/ 537 h 576"/>
                    <a:gd name="T4" fmla="*/ 275 w 1798"/>
                    <a:gd name="T5" fmla="*/ 557 h 576"/>
                    <a:gd name="T6" fmla="*/ 441 w 1798"/>
                    <a:gd name="T7" fmla="*/ 576 h 576"/>
                    <a:gd name="T8" fmla="*/ 595 w 1798"/>
                    <a:gd name="T9" fmla="*/ 576 h 576"/>
                    <a:gd name="T10" fmla="*/ 806 w 1798"/>
                    <a:gd name="T11" fmla="*/ 557 h 576"/>
                    <a:gd name="T12" fmla="*/ 992 w 1798"/>
                    <a:gd name="T13" fmla="*/ 512 h 576"/>
                    <a:gd name="T14" fmla="*/ 1107 w 1798"/>
                    <a:gd name="T15" fmla="*/ 461 h 576"/>
                    <a:gd name="T16" fmla="*/ 1798 w 1798"/>
                    <a:gd name="T17" fmla="*/ 13 h 576"/>
                    <a:gd name="T18" fmla="*/ 1574 w 1798"/>
                    <a:gd name="T19" fmla="*/ 45 h 576"/>
                    <a:gd name="T20" fmla="*/ 1414 w 1798"/>
                    <a:gd name="T21" fmla="*/ 38 h 576"/>
                    <a:gd name="T22" fmla="*/ 1261 w 1798"/>
                    <a:gd name="T23" fmla="*/ 0 h 576"/>
                    <a:gd name="T24" fmla="*/ 1005 w 1798"/>
                    <a:gd name="T25" fmla="*/ 19 h 576"/>
                    <a:gd name="T26" fmla="*/ 813 w 1798"/>
                    <a:gd name="T27" fmla="*/ 32 h 576"/>
                    <a:gd name="T28" fmla="*/ 710 w 1798"/>
                    <a:gd name="T29" fmla="*/ 32 h 576"/>
                    <a:gd name="T30" fmla="*/ 0 w 1798"/>
                    <a:gd name="T31" fmla="*/ 499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98" h="576">
                      <a:moveTo>
                        <a:pt x="0" y="499"/>
                      </a:moveTo>
                      <a:lnTo>
                        <a:pt x="121" y="537"/>
                      </a:lnTo>
                      <a:lnTo>
                        <a:pt x="275" y="557"/>
                      </a:lnTo>
                      <a:lnTo>
                        <a:pt x="441" y="576"/>
                      </a:lnTo>
                      <a:lnTo>
                        <a:pt x="595" y="576"/>
                      </a:lnTo>
                      <a:lnTo>
                        <a:pt x="806" y="557"/>
                      </a:lnTo>
                      <a:lnTo>
                        <a:pt x="992" y="512"/>
                      </a:lnTo>
                      <a:lnTo>
                        <a:pt x="1107" y="461"/>
                      </a:lnTo>
                      <a:lnTo>
                        <a:pt x="1798" y="13"/>
                      </a:lnTo>
                      <a:lnTo>
                        <a:pt x="1574" y="45"/>
                      </a:lnTo>
                      <a:lnTo>
                        <a:pt x="1414" y="38"/>
                      </a:lnTo>
                      <a:lnTo>
                        <a:pt x="1261" y="0"/>
                      </a:lnTo>
                      <a:lnTo>
                        <a:pt x="1005" y="19"/>
                      </a:lnTo>
                      <a:lnTo>
                        <a:pt x="813" y="32"/>
                      </a:lnTo>
                      <a:lnTo>
                        <a:pt x="710" y="32"/>
                      </a:lnTo>
                      <a:lnTo>
                        <a:pt x="0" y="49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78186" name="Freeform 10"/>
                <p:cNvSpPr>
                  <a:spLocks/>
                </p:cNvSpPr>
                <p:nvPr/>
              </p:nvSpPr>
              <p:spPr bwMode="auto">
                <a:xfrm>
                  <a:off x="1734" y="621"/>
                  <a:ext cx="736" cy="2291"/>
                </a:xfrm>
                <a:custGeom>
                  <a:avLst/>
                  <a:gdLst>
                    <a:gd name="T0" fmla="*/ 0 w 736"/>
                    <a:gd name="T1" fmla="*/ 2291 h 2291"/>
                    <a:gd name="T2" fmla="*/ 0 w 736"/>
                    <a:gd name="T3" fmla="*/ 461 h 2291"/>
                    <a:gd name="T4" fmla="*/ 692 w 736"/>
                    <a:gd name="T5" fmla="*/ 0 h 2291"/>
                    <a:gd name="T6" fmla="*/ 685 w 736"/>
                    <a:gd name="T7" fmla="*/ 217 h 2291"/>
                    <a:gd name="T8" fmla="*/ 724 w 736"/>
                    <a:gd name="T9" fmla="*/ 275 h 2291"/>
                    <a:gd name="T10" fmla="*/ 724 w 736"/>
                    <a:gd name="T11" fmla="*/ 377 h 2291"/>
                    <a:gd name="T12" fmla="*/ 698 w 736"/>
                    <a:gd name="T13" fmla="*/ 473 h 2291"/>
                    <a:gd name="T14" fmla="*/ 736 w 736"/>
                    <a:gd name="T15" fmla="*/ 601 h 2291"/>
                    <a:gd name="T16" fmla="*/ 704 w 736"/>
                    <a:gd name="T17" fmla="*/ 729 h 2291"/>
                    <a:gd name="T18" fmla="*/ 704 w 736"/>
                    <a:gd name="T19" fmla="*/ 845 h 2291"/>
                    <a:gd name="T20" fmla="*/ 666 w 736"/>
                    <a:gd name="T21" fmla="*/ 1037 h 2291"/>
                    <a:gd name="T22" fmla="*/ 704 w 736"/>
                    <a:gd name="T23" fmla="*/ 1171 h 2291"/>
                    <a:gd name="T24" fmla="*/ 672 w 736"/>
                    <a:gd name="T25" fmla="*/ 1293 h 2291"/>
                    <a:gd name="T26" fmla="*/ 724 w 736"/>
                    <a:gd name="T27" fmla="*/ 1389 h 2291"/>
                    <a:gd name="T28" fmla="*/ 647 w 736"/>
                    <a:gd name="T29" fmla="*/ 1517 h 2291"/>
                    <a:gd name="T30" fmla="*/ 666 w 736"/>
                    <a:gd name="T31" fmla="*/ 1600 h 2291"/>
                    <a:gd name="T32" fmla="*/ 0 w 736"/>
                    <a:gd name="T33" fmla="*/ 2291 h 2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6" h="2291">
                      <a:moveTo>
                        <a:pt x="0" y="2291"/>
                      </a:moveTo>
                      <a:lnTo>
                        <a:pt x="0" y="461"/>
                      </a:lnTo>
                      <a:lnTo>
                        <a:pt x="692" y="0"/>
                      </a:lnTo>
                      <a:lnTo>
                        <a:pt x="685" y="217"/>
                      </a:lnTo>
                      <a:lnTo>
                        <a:pt x="724" y="275"/>
                      </a:lnTo>
                      <a:lnTo>
                        <a:pt x="724" y="377"/>
                      </a:lnTo>
                      <a:lnTo>
                        <a:pt x="698" y="473"/>
                      </a:lnTo>
                      <a:lnTo>
                        <a:pt x="736" y="601"/>
                      </a:lnTo>
                      <a:lnTo>
                        <a:pt x="704" y="729"/>
                      </a:lnTo>
                      <a:lnTo>
                        <a:pt x="704" y="845"/>
                      </a:lnTo>
                      <a:lnTo>
                        <a:pt x="666" y="1037"/>
                      </a:lnTo>
                      <a:lnTo>
                        <a:pt x="704" y="1171"/>
                      </a:lnTo>
                      <a:lnTo>
                        <a:pt x="672" y="1293"/>
                      </a:lnTo>
                      <a:lnTo>
                        <a:pt x="724" y="1389"/>
                      </a:lnTo>
                      <a:lnTo>
                        <a:pt x="647" y="1517"/>
                      </a:lnTo>
                      <a:lnTo>
                        <a:pt x="666" y="1600"/>
                      </a:lnTo>
                      <a:lnTo>
                        <a:pt x="0" y="229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178187" name="Line 11"/>
              <p:cNvSpPr>
                <a:spLocks noChangeShapeType="1"/>
              </p:cNvSpPr>
              <p:nvPr/>
            </p:nvSpPr>
            <p:spPr bwMode="auto">
              <a:xfrm>
                <a:off x="922" y="2362"/>
                <a:ext cx="8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88" name="Line 12"/>
              <p:cNvSpPr>
                <a:spLocks noChangeShapeType="1"/>
              </p:cNvSpPr>
              <p:nvPr/>
            </p:nvSpPr>
            <p:spPr bwMode="auto">
              <a:xfrm>
                <a:off x="1331" y="1395"/>
                <a:ext cx="0" cy="151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89" name="Line 13"/>
              <p:cNvSpPr>
                <a:spLocks noChangeShapeType="1"/>
              </p:cNvSpPr>
              <p:nvPr/>
            </p:nvSpPr>
            <p:spPr bwMode="auto">
              <a:xfrm>
                <a:off x="928" y="1613"/>
                <a:ext cx="819" cy="0"/>
              </a:xfrm>
              <a:prstGeom prst="line">
                <a:avLst/>
              </a:prstGeom>
              <a:noFill/>
              <a:ln w="317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aphicFrame>
            <p:nvGraphicFramePr>
              <p:cNvPr id="178190" name="Object 14"/>
              <p:cNvGraphicFramePr>
                <a:graphicFrameLocks noChangeAspect="1"/>
              </p:cNvGraphicFramePr>
              <p:nvPr/>
            </p:nvGraphicFramePr>
            <p:xfrm>
              <a:off x="673" y="1452"/>
              <a:ext cx="21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41" name="Equation" r:id="rId3" imgW="139680" imgH="215640" progId="Equation.3">
                      <p:embed/>
                    </p:oleObj>
                  </mc:Choice>
                  <mc:Fallback>
                    <p:oleObj name="Equation" r:id="rId3" imgW="139680" imgH="21564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3" y="1452"/>
                            <a:ext cx="21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191" name="Object 15"/>
              <p:cNvGraphicFramePr>
                <a:graphicFrameLocks noChangeAspect="1"/>
              </p:cNvGraphicFramePr>
              <p:nvPr/>
            </p:nvGraphicFramePr>
            <p:xfrm>
              <a:off x="669" y="2175"/>
              <a:ext cx="2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42" name="Equation" r:id="rId5" imgW="152280" imgH="215640" progId="Equation.3">
                      <p:embed/>
                    </p:oleObj>
                  </mc:Choice>
                  <mc:Fallback>
                    <p:oleObj name="Equation" r:id="rId5" imgW="152280" imgH="21564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9" y="2175"/>
                            <a:ext cx="23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192" name="Object 16"/>
              <p:cNvGraphicFramePr>
                <a:graphicFrameLocks noChangeAspect="1"/>
              </p:cNvGraphicFramePr>
              <p:nvPr/>
            </p:nvGraphicFramePr>
            <p:xfrm>
              <a:off x="1777" y="2194"/>
              <a:ext cx="2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43" name="Equation" r:id="rId7" imgW="152280" imgH="215640" progId="Equation.3">
                      <p:embed/>
                    </p:oleObj>
                  </mc:Choice>
                  <mc:Fallback>
                    <p:oleObj name="Equation" r:id="rId7" imgW="152280" imgH="21564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77" y="2194"/>
                            <a:ext cx="235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8193" name="Freeform 17"/>
              <p:cNvSpPr>
                <a:spLocks/>
              </p:cNvSpPr>
              <p:nvPr/>
            </p:nvSpPr>
            <p:spPr bwMode="auto">
              <a:xfrm>
                <a:off x="922" y="1688"/>
                <a:ext cx="838" cy="674"/>
              </a:xfrm>
              <a:custGeom>
                <a:avLst/>
                <a:gdLst>
                  <a:gd name="T0" fmla="*/ 0 w 838"/>
                  <a:gd name="T1" fmla="*/ 661 h 674"/>
                  <a:gd name="T2" fmla="*/ 396 w 838"/>
                  <a:gd name="T3" fmla="*/ 2 h 674"/>
                  <a:gd name="T4" fmla="*/ 838 w 838"/>
                  <a:gd name="T5" fmla="*/ 674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8" h="674">
                    <a:moveTo>
                      <a:pt x="0" y="661"/>
                    </a:moveTo>
                    <a:cubicBezTo>
                      <a:pt x="128" y="330"/>
                      <a:pt x="256" y="0"/>
                      <a:pt x="396" y="2"/>
                    </a:cubicBezTo>
                    <a:cubicBezTo>
                      <a:pt x="536" y="4"/>
                      <a:pt x="687" y="339"/>
                      <a:pt x="838" y="674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94" name="Freeform 18"/>
              <p:cNvSpPr>
                <a:spLocks/>
              </p:cNvSpPr>
              <p:nvPr/>
            </p:nvSpPr>
            <p:spPr bwMode="auto">
              <a:xfrm>
                <a:off x="922" y="1943"/>
                <a:ext cx="838" cy="438"/>
              </a:xfrm>
              <a:custGeom>
                <a:avLst/>
                <a:gdLst>
                  <a:gd name="T0" fmla="*/ 0 w 838"/>
                  <a:gd name="T1" fmla="*/ 419 h 438"/>
                  <a:gd name="T2" fmla="*/ 390 w 838"/>
                  <a:gd name="T3" fmla="*/ 3 h 438"/>
                  <a:gd name="T4" fmla="*/ 838 w 838"/>
                  <a:gd name="T5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8" h="438">
                    <a:moveTo>
                      <a:pt x="0" y="419"/>
                    </a:moveTo>
                    <a:cubicBezTo>
                      <a:pt x="125" y="209"/>
                      <a:pt x="250" y="0"/>
                      <a:pt x="390" y="3"/>
                    </a:cubicBezTo>
                    <a:cubicBezTo>
                      <a:pt x="530" y="6"/>
                      <a:pt x="684" y="222"/>
                      <a:pt x="838" y="438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95" name="Freeform 19"/>
              <p:cNvSpPr>
                <a:spLocks/>
              </p:cNvSpPr>
              <p:nvPr/>
            </p:nvSpPr>
            <p:spPr bwMode="auto">
              <a:xfrm>
                <a:off x="928" y="2102"/>
                <a:ext cx="826" cy="272"/>
              </a:xfrm>
              <a:custGeom>
                <a:avLst/>
                <a:gdLst>
                  <a:gd name="T0" fmla="*/ 0 w 826"/>
                  <a:gd name="T1" fmla="*/ 247 h 272"/>
                  <a:gd name="T2" fmla="*/ 397 w 826"/>
                  <a:gd name="T3" fmla="*/ 4 h 272"/>
                  <a:gd name="T4" fmla="*/ 826 w 826"/>
                  <a:gd name="T5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6" h="272">
                    <a:moveTo>
                      <a:pt x="0" y="247"/>
                    </a:moveTo>
                    <a:cubicBezTo>
                      <a:pt x="129" y="123"/>
                      <a:pt x="259" y="0"/>
                      <a:pt x="397" y="4"/>
                    </a:cubicBezTo>
                    <a:cubicBezTo>
                      <a:pt x="535" y="8"/>
                      <a:pt x="680" y="140"/>
                      <a:pt x="826" y="272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96" name="Freeform 20"/>
              <p:cNvSpPr>
                <a:spLocks/>
              </p:cNvSpPr>
              <p:nvPr/>
            </p:nvSpPr>
            <p:spPr bwMode="auto">
              <a:xfrm>
                <a:off x="928" y="2231"/>
                <a:ext cx="832" cy="143"/>
              </a:xfrm>
              <a:custGeom>
                <a:avLst/>
                <a:gdLst>
                  <a:gd name="T0" fmla="*/ 0 w 832"/>
                  <a:gd name="T1" fmla="*/ 124 h 143"/>
                  <a:gd name="T2" fmla="*/ 397 w 832"/>
                  <a:gd name="T3" fmla="*/ 3 h 143"/>
                  <a:gd name="T4" fmla="*/ 832 w 832"/>
                  <a:gd name="T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2" h="143">
                    <a:moveTo>
                      <a:pt x="0" y="124"/>
                    </a:moveTo>
                    <a:cubicBezTo>
                      <a:pt x="129" y="62"/>
                      <a:pt x="258" y="0"/>
                      <a:pt x="397" y="3"/>
                    </a:cubicBezTo>
                    <a:cubicBezTo>
                      <a:pt x="536" y="6"/>
                      <a:pt x="684" y="74"/>
                      <a:pt x="832" y="143"/>
                    </a:cubicBezTo>
                  </a:path>
                </a:pathLst>
              </a:cu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78197" name="Line 21"/>
              <p:cNvSpPr>
                <a:spLocks noChangeShapeType="1"/>
              </p:cNvSpPr>
              <p:nvPr/>
            </p:nvSpPr>
            <p:spPr bwMode="auto">
              <a:xfrm flipH="1">
                <a:off x="1421" y="1811"/>
                <a:ext cx="224" cy="5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aphicFrame>
            <p:nvGraphicFramePr>
              <p:cNvPr id="178198" name="Object 22"/>
              <p:cNvGraphicFramePr>
                <a:graphicFrameLocks noChangeAspect="1"/>
              </p:cNvGraphicFramePr>
              <p:nvPr/>
            </p:nvGraphicFramePr>
            <p:xfrm>
              <a:off x="1595" y="1839"/>
              <a:ext cx="13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744" name="Equation" r:id="rId9" imgW="88560" imgH="152280" progId="Equation.3">
                      <p:embed/>
                    </p:oleObj>
                  </mc:Choice>
                  <mc:Fallback>
                    <p:oleObj name="Equation" r:id="rId9" imgW="88560" imgH="15228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5" y="1839"/>
                            <a:ext cx="137" cy="2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8199" name="Object 23"/>
            <p:cNvGraphicFramePr>
              <a:graphicFrameLocks noChangeAspect="1"/>
            </p:cNvGraphicFramePr>
            <p:nvPr/>
          </p:nvGraphicFramePr>
          <p:xfrm>
            <a:off x="963" y="2917"/>
            <a:ext cx="371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5" name="Equation" r:id="rId11" imgW="380880" imgH="177480" progId="Equation.3">
                    <p:embed/>
                  </p:oleObj>
                </mc:Choice>
                <mc:Fallback>
                  <p:oleObj name="Equation" r:id="rId11" imgW="380880" imgH="1774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3" y="2917"/>
                          <a:ext cx="371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8200" name="Object 24"/>
            <p:cNvGraphicFramePr>
              <a:graphicFrameLocks noChangeAspect="1"/>
            </p:cNvGraphicFramePr>
            <p:nvPr/>
          </p:nvGraphicFramePr>
          <p:xfrm>
            <a:off x="1440" y="2929"/>
            <a:ext cx="328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6" name="Equation" r:id="rId13" imgW="368280" imgH="164880" progId="Equation.3">
                    <p:embed/>
                  </p:oleObj>
                </mc:Choice>
                <mc:Fallback>
                  <p:oleObj name="Equation" r:id="rId13" imgW="368280" imgH="1648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2929"/>
                          <a:ext cx="328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8201" name="Object 25"/>
            <p:cNvGraphicFramePr>
              <a:graphicFrameLocks noChangeAspect="1"/>
            </p:cNvGraphicFramePr>
            <p:nvPr/>
          </p:nvGraphicFramePr>
          <p:xfrm>
            <a:off x="382" y="2917"/>
            <a:ext cx="458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747" name="Equation" r:id="rId15" imgW="457200" imgH="164880" progId="Equation.3">
                    <p:embed/>
                  </p:oleObj>
                </mc:Choice>
                <mc:Fallback>
                  <p:oleObj name="Equation" r:id="rId15" imgW="457200" imgH="16488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" y="2917"/>
                          <a:ext cx="458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820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112990"/>
              </p:ext>
            </p:extLst>
          </p:nvPr>
        </p:nvGraphicFramePr>
        <p:xfrm>
          <a:off x="2533650" y="1724025"/>
          <a:ext cx="63563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8" name="Equation" r:id="rId17" imgW="3416040" imgH="507960" progId="Equation.DSMT4">
                  <p:embed/>
                </p:oleObj>
              </mc:Choice>
              <mc:Fallback>
                <p:oleObj name="Equation" r:id="rId17" imgW="3416040" imgH="50796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3650" y="1724025"/>
                        <a:ext cx="6356350" cy="942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06" name="Freeform 30"/>
          <p:cNvSpPr>
            <a:spLocks/>
          </p:cNvSpPr>
          <p:nvPr/>
        </p:nvSpPr>
        <p:spPr bwMode="auto">
          <a:xfrm>
            <a:off x="7683190" y="1533525"/>
            <a:ext cx="1206810" cy="747183"/>
          </a:xfrm>
          <a:custGeom>
            <a:avLst/>
            <a:gdLst>
              <a:gd name="T0" fmla="*/ 326 w 870"/>
              <a:gd name="T1" fmla="*/ 39 h 647"/>
              <a:gd name="T2" fmla="*/ 205 w 870"/>
              <a:gd name="T3" fmla="*/ 52 h 647"/>
              <a:gd name="T4" fmla="*/ 134 w 870"/>
              <a:gd name="T5" fmla="*/ 116 h 647"/>
              <a:gd name="T6" fmla="*/ 51 w 870"/>
              <a:gd name="T7" fmla="*/ 263 h 647"/>
              <a:gd name="T8" fmla="*/ 0 w 870"/>
              <a:gd name="T9" fmla="*/ 416 h 647"/>
              <a:gd name="T10" fmla="*/ 173 w 870"/>
              <a:gd name="T11" fmla="*/ 589 h 647"/>
              <a:gd name="T12" fmla="*/ 473 w 870"/>
              <a:gd name="T13" fmla="*/ 647 h 647"/>
              <a:gd name="T14" fmla="*/ 685 w 870"/>
              <a:gd name="T15" fmla="*/ 628 h 647"/>
              <a:gd name="T16" fmla="*/ 851 w 870"/>
              <a:gd name="T17" fmla="*/ 461 h 647"/>
              <a:gd name="T18" fmla="*/ 870 w 870"/>
              <a:gd name="T19" fmla="*/ 237 h 647"/>
              <a:gd name="T20" fmla="*/ 781 w 870"/>
              <a:gd name="T21" fmla="*/ 58 h 647"/>
              <a:gd name="T22" fmla="*/ 589 w 870"/>
              <a:gd name="T23" fmla="*/ 0 h 647"/>
              <a:gd name="T24" fmla="*/ 435 w 870"/>
              <a:gd name="T25" fmla="*/ 0 h 647"/>
              <a:gd name="T26" fmla="*/ 326 w 870"/>
              <a:gd name="T27" fmla="*/ 39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70" h="647">
                <a:moveTo>
                  <a:pt x="326" y="39"/>
                </a:moveTo>
                <a:lnTo>
                  <a:pt x="205" y="52"/>
                </a:lnTo>
                <a:lnTo>
                  <a:pt x="134" y="116"/>
                </a:lnTo>
                <a:lnTo>
                  <a:pt x="51" y="263"/>
                </a:lnTo>
                <a:lnTo>
                  <a:pt x="0" y="416"/>
                </a:lnTo>
                <a:lnTo>
                  <a:pt x="173" y="589"/>
                </a:lnTo>
                <a:lnTo>
                  <a:pt x="473" y="647"/>
                </a:lnTo>
                <a:lnTo>
                  <a:pt x="685" y="628"/>
                </a:lnTo>
                <a:lnTo>
                  <a:pt x="851" y="461"/>
                </a:lnTo>
                <a:lnTo>
                  <a:pt x="870" y="237"/>
                </a:lnTo>
                <a:lnTo>
                  <a:pt x="781" y="58"/>
                </a:lnTo>
                <a:lnTo>
                  <a:pt x="589" y="0"/>
                </a:lnTo>
                <a:lnTo>
                  <a:pt x="435" y="0"/>
                </a:lnTo>
                <a:lnTo>
                  <a:pt x="326" y="39"/>
                </a:lnTo>
                <a:close/>
              </a:path>
            </a:pathLst>
          </a:custGeom>
          <a:noFill/>
          <a:ln w="9525" cap="flat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aphicFrame>
        <p:nvGraphicFramePr>
          <p:cNvPr id="178208" name="Object 32"/>
          <p:cNvGraphicFramePr>
            <a:graphicFrameLocks noChangeAspect="1"/>
          </p:cNvGraphicFramePr>
          <p:nvPr/>
        </p:nvGraphicFramePr>
        <p:xfrm>
          <a:off x="5302250" y="2874963"/>
          <a:ext cx="3079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9" name="Equation" r:id="rId19" imgW="164880" imgH="393480" progId="Equation.3">
                  <p:embed/>
                </p:oleObj>
              </mc:Choice>
              <mc:Fallback>
                <p:oleObj name="Equation" r:id="rId19" imgW="164880" imgH="39348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0" y="2874963"/>
                        <a:ext cx="30797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09" name="Object 33"/>
          <p:cNvGraphicFramePr>
            <a:graphicFrameLocks noChangeAspect="1"/>
          </p:cNvGraphicFramePr>
          <p:nvPr/>
        </p:nvGraphicFramePr>
        <p:xfrm>
          <a:off x="7218363" y="3008313"/>
          <a:ext cx="11080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0" name="Equation" r:id="rId21" imgW="558720" imgH="393480" progId="Equation.3">
                  <p:embed/>
                </p:oleObj>
              </mc:Choice>
              <mc:Fallback>
                <p:oleObj name="Equation" r:id="rId21" imgW="558720" imgH="3934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8363" y="3008313"/>
                        <a:ext cx="110807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0" name="Line 34"/>
          <p:cNvSpPr>
            <a:spLocks noChangeShapeType="1"/>
          </p:cNvSpPr>
          <p:nvPr/>
        </p:nvSpPr>
        <p:spPr bwMode="auto">
          <a:xfrm flipV="1">
            <a:off x="5781675" y="2713038"/>
            <a:ext cx="588963" cy="415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8211" name="Line 35"/>
          <p:cNvSpPr>
            <a:spLocks noChangeShapeType="1"/>
          </p:cNvSpPr>
          <p:nvPr/>
        </p:nvSpPr>
        <p:spPr bwMode="auto">
          <a:xfrm flipV="1">
            <a:off x="7762875" y="2600325"/>
            <a:ext cx="355600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8212" name="Text Box 36"/>
          <p:cNvSpPr txBox="1">
            <a:spLocks noChangeArrowheads="1"/>
          </p:cNvSpPr>
          <p:nvPr/>
        </p:nvSpPr>
        <p:spPr bwMode="auto">
          <a:xfrm>
            <a:off x="6899275" y="3786188"/>
            <a:ext cx="178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Fourier Number</a:t>
            </a:r>
          </a:p>
        </p:txBody>
      </p:sp>
      <p:sp>
        <p:nvSpPr>
          <p:cNvPr id="178213" name="Text Box 37"/>
          <p:cNvSpPr txBox="1">
            <a:spLocks noChangeArrowheads="1"/>
          </p:cNvSpPr>
          <p:nvPr/>
        </p:nvSpPr>
        <p:spPr bwMode="auto">
          <a:xfrm>
            <a:off x="2152650" y="3887788"/>
            <a:ext cx="3384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u="sng"/>
              <a:t>For Heat Transfer</a:t>
            </a:r>
          </a:p>
        </p:txBody>
      </p:sp>
      <p:graphicFrame>
        <p:nvGraphicFramePr>
          <p:cNvPr id="17821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778740"/>
              </p:ext>
            </p:extLst>
          </p:nvPr>
        </p:nvGraphicFramePr>
        <p:xfrm>
          <a:off x="1381125" y="4578350"/>
          <a:ext cx="64039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1" name="Equation" r:id="rId23" imgW="3441600" imgH="507960" progId="Equation.DSMT4">
                  <p:embed/>
                </p:oleObj>
              </mc:Choice>
              <mc:Fallback>
                <p:oleObj name="Equation" r:id="rId23" imgW="3441600" imgH="50796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4578350"/>
                        <a:ext cx="6403975" cy="942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5" name="Object 39"/>
          <p:cNvGraphicFramePr>
            <a:graphicFrameLocks noChangeAspect="1"/>
          </p:cNvGraphicFramePr>
          <p:nvPr/>
        </p:nvGraphicFramePr>
        <p:xfrm>
          <a:off x="4508500" y="5578475"/>
          <a:ext cx="307975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2" name="Equation" r:id="rId25" imgW="164880" imgH="393480" progId="Equation.3">
                  <p:embed/>
                </p:oleObj>
              </mc:Choice>
              <mc:Fallback>
                <p:oleObj name="Equation" r:id="rId25" imgW="164880" imgH="39348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5578475"/>
                        <a:ext cx="307975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216" name="Object 40"/>
          <p:cNvGraphicFramePr>
            <a:graphicFrameLocks noChangeAspect="1"/>
          </p:cNvGraphicFramePr>
          <p:nvPr/>
        </p:nvGraphicFramePr>
        <p:xfrm>
          <a:off x="5654675" y="5608638"/>
          <a:ext cx="11080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53" name="Equation" r:id="rId27" imgW="558720" imgH="393480" progId="Equation.3">
                  <p:embed/>
                </p:oleObj>
              </mc:Choice>
              <mc:Fallback>
                <p:oleObj name="Equation" r:id="rId27" imgW="558720" imgH="39348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75" y="5608638"/>
                        <a:ext cx="110807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217" name="Line 41"/>
          <p:cNvSpPr>
            <a:spLocks noChangeShapeType="1"/>
          </p:cNvSpPr>
          <p:nvPr/>
        </p:nvSpPr>
        <p:spPr bwMode="auto">
          <a:xfrm flipH="1" flipV="1">
            <a:off x="6400801" y="5003800"/>
            <a:ext cx="173038" cy="695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8218" name="Line 42"/>
          <p:cNvSpPr>
            <a:spLocks noChangeShapeType="1"/>
          </p:cNvSpPr>
          <p:nvPr/>
        </p:nvSpPr>
        <p:spPr bwMode="auto">
          <a:xfrm flipV="1">
            <a:off x="4987925" y="5232400"/>
            <a:ext cx="731838" cy="701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8219" name="Line 43"/>
          <p:cNvSpPr>
            <a:spLocks noChangeShapeType="1"/>
          </p:cNvSpPr>
          <p:nvPr/>
        </p:nvSpPr>
        <p:spPr bwMode="auto">
          <a:xfrm flipH="1" flipV="1">
            <a:off x="6487320" y="5909790"/>
            <a:ext cx="473901" cy="2451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78220" name="Text Box 44"/>
          <p:cNvSpPr txBox="1">
            <a:spLocks noChangeArrowheads="1"/>
          </p:cNvSpPr>
          <p:nvPr/>
        </p:nvSpPr>
        <p:spPr bwMode="auto">
          <a:xfrm>
            <a:off x="6968332" y="5812686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Thermal</a:t>
            </a:r>
          </a:p>
          <a:p>
            <a:r>
              <a:rPr lang="en-US" dirty="0"/>
              <a:t>diffusivity</a:t>
            </a:r>
          </a:p>
        </p:txBody>
      </p:sp>
      <p:sp>
        <p:nvSpPr>
          <p:cNvPr id="2" name="Freeform 1"/>
          <p:cNvSpPr/>
          <p:nvPr/>
        </p:nvSpPr>
        <p:spPr>
          <a:xfrm>
            <a:off x="6655513" y="1916113"/>
            <a:ext cx="681851" cy="666750"/>
          </a:xfrm>
          <a:custGeom>
            <a:avLst/>
            <a:gdLst>
              <a:gd name="connsiteX0" fmla="*/ 518160 w 772160"/>
              <a:gd name="connsiteY0" fmla="*/ 162560 h 670560"/>
              <a:gd name="connsiteX1" fmla="*/ 538480 w 772160"/>
              <a:gd name="connsiteY1" fmla="*/ 0 h 670560"/>
              <a:gd name="connsiteX2" fmla="*/ 741680 w 772160"/>
              <a:gd name="connsiteY2" fmla="*/ 40640 h 670560"/>
              <a:gd name="connsiteX3" fmla="*/ 772160 w 772160"/>
              <a:gd name="connsiteY3" fmla="*/ 264160 h 670560"/>
              <a:gd name="connsiteX4" fmla="*/ 457200 w 772160"/>
              <a:gd name="connsiteY4" fmla="*/ 426720 h 670560"/>
              <a:gd name="connsiteX5" fmla="*/ 203200 w 772160"/>
              <a:gd name="connsiteY5" fmla="*/ 670560 h 670560"/>
              <a:gd name="connsiteX6" fmla="*/ 0 w 772160"/>
              <a:gd name="connsiteY6" fmla="*/ 619760 h 670560"/>
              <a:gd name="connsiteX7" fmla="*/ 50800 w 772160"/>
              <a:gd name="connsiteY7" fmla="*/ 396240 h 670560"/>
              <a:gd name="connsiteX8" fmla="*/ 304800 w 772160"/>
              <a:gd name="connsiteY8" fmla="*/ 375920 h 670560"/>
              <a:gd name="connsiteX9" fmla="*/ 497840 w 772160"/>
              <a:gd name="connsiteY9" fmla="*/ 294640 h 670560"/>
              <a:gd name="connsiteX10" fmla="*/ 518160 w 772160"/>
              <a:gd name="connsiteY10" fmla="*/ 162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160" h="670560">
                <a:moveTo>
                  <a:pt x="518160" y="162560"/>
                </a:moveTo>
                <a:lnTo>
                  <a:pt x="538480" y="0"/>
                </a:lnTo>
                <a:lnTo>
                  <a:pt x="741680" y="40640"/>
                </a:lnTo>
                <a:lnTo>
                  <a:pt x="772160" y="264160"/>
                </a:lnTo>
                <a:lnTo>
                  <a:pt x="457200" y="426720"/>
                </a:lnTo>
                <a:lnTo>
                  <a:pt x="203200" y="670560"/>
                </a:lnTo>
                <a:lnTo>
                  <a:pt x="0" y="619760"/>
                </a:lnTo>
                <a:lnTo>
                  <a:pt x="50800" y="396240"/>
                </a:lnTo>
                <a:lnTo>
                  <a:pt x="304800" y="375920"/>
                </a:lnTo>
                <a:lnTo>
                  <a:pt x="497840" y="294640"/>
                </a:lnTo>
                <a:lnTo>
                  <a:pt x="518160" y="162560"/>
                </a:lnTo>
                <a:close/>
              </a:path>
            </a:pathLst>
          </a:cu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7349</TotalTime>
  <Words>641</Words>
  <Application>Microsoft Office PowerPoint</Application>
  <PresentationFormat>On-screen Show (4:3)</PresentationFormat>
  <Paragraphs>178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Informal Roman</vt:lpstr>
      <vt:lpstr>Wingdings</vt:lpstr>
      <vt:lpstr>Default Design</vt:lpstr>
      <vt:lpstr>MathType 6.0 Equation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localadmin</dc:creator>
  <cp:lastModifiedBy>Campanella, Osvaldo H</cp:lastModifiedBy>
  <cp:revision>134</cp:revision>
  <dcterms:created xsi:type="dcterms:W3CDTF">2007-01-19T01:44:30Z</dcterms:created>
  <dcterms:modified xsi:type="dcterms:W3CDTF">2018-04-04T13:21:18Z</dcterms:modified>
</cp:coreProperties>
</file>